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30"/>
  </p:notesMasterIdLst>
  <p:sldIdLst>
    <p:sldId id="256" r:id="rId2"/>
    <p:sldId id="328" r:id="rId3"/>
    <p:sldId id="301" r:id="rId4"/>
    <p:sldId id="302" r:id="rId5"/>
    <p:sldId id="303" r:id="rId6"/>
    <p:sldId id="304" r:id="rId7"/>
    <p:sldId id="305" r:id="rId8"/>
    <p:sldId id="323" r:id="rId9"/>
    <p:sldId id="324" r:id="rId10"/>
    <p:sldId id="329" r:id="rId11"/>
    <p:sldId id="330" r:id="rId12"/>
    <p:sldId id="331" r:id="rId13"/>
    <p:sldId id="332" r:id="rId14"/>
    <p:sldId id="333" r:id="rId15"/>
    <p:sldId id="334" r:id="rId16"/>
    <p:sldId id="335" r:id="rId17"/>
    <p:sldId id="336" r:id="rId18"/>
    <p:sldId id="337" r:id="rId19"/>
    <p:sldId id="338" r:id="rId20"/>
    <p:sldId id="339" r:id="rId21"/>
    <p:sldId id="340" r:id="rId22"/>
    <p:sldId id="341" r:id="rId23"/>
    <p:sldId id="342" r:id="rId24"/>
    <p:sldId id="343" r:id="rId25"/>
    <p:sldId id="344" r:id="rId26"/>
    <p:sldId id="345" r:id="rId27"/>
    <p:sldId id="346" r:id="rId28"/>
    <p:sldId id="259" r:id="rId2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Quattrocento Sans" panose="020B0604020202020204" charset="0"/>
      <p:regular r:id="rId35"/>
      <p:bold r:id="rId36"/>
      <p:italic r:id="rId37"/>
      <p:boldItalic r:id="rId38"/>
    </p:embeddedFont>
    <p:embeddedFont>
      <p:font typeface="Trebuchet MS" panose="020B0603020202020204" pitchFamily="34" charset="0"/>
      <p:regular r:id="rId39"/>
      <p:bold r:id="rId40"/>
      <p:italic r:id="rId41"/>
      <p:boldItalic r:id="rId42"/>
    </p:embeddedFont>
    <p:embeddedFont>
      <p:font typeface="Ubuntu" panose="020B0604020202020204" charset="0"/>
      <p:regular r:id="rId43"/>
      <p:bold r:id="rId44"/>
      <p:italic r:id="rId45"/>
      <p:boldItalic r:id="rId46"/>
    </p:embeddedFont>
    <p:embeddedFont>
      <p:font typeface="Ubuntu Medium" panose="020B0604020202020204" charset="0"/>
      <p:regular r:id="rId47"/>
      <p:bold r:id="rId48"/>
      <p:italic r:id="rId49"/>
      <p:boldItalic r:id="rId5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2880">
          <p15:clr>
            <a:srgbClr val="A4A3A4"/>
          </p15:clr>
        </p15:guide>
        <p15:guide id="2" pos="272">
          <p15:clr>
            <a:srgbClr val="A4A3A4"/>
          </p15:clr>
        </p15:guide>
        <p15:guide id="3" pos="5488">
          <p15:clr>
            <a:srgbClr val="A4A3A4"/>
          </p15:clr>
        </p15:guide>
        <p15:guide id="4" orient="horz" pos="3003">
          <p15:clr>
            <a:srgbClr val="A4A3A4"/>
          </p15:clr>
        </p15:guide>
        <p15:guide id="5" orient="horz" pos="55">
          <p15:clr>
            <a:srgbClr val="A4A3A4"/>
          </p15:clr>
        </p15:guide>
        <p15:guide id="6" orient="horz" pos="98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5F91AFF-D16A-43B7-B536-674CD413E736}">
  <a:tblStyle styleId="{B5F91AFF-D16A-43B7-B536-674CD413E736}" styleName="Table_0">
    <a:wholeTbl>
      <a:tcTxStyle b="off" i="off">
        <a:font>
          <a:latin typeface="Arial"/>
          <a:ea typeface="Arial"/>
          <a:cs typeface="Arial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7F0F4"/>
          </a:solidFill>
        </a:fill>
      </a:tcStyle>
    </a:wholeTbl>
    <a:band1H>
      <a:tcTxStyle/>
      <a:tcStyle>
        <a:tcBdr/>
        <a:fill>
          <a:solidFill>
            <a:srgbClr val="CCDFE8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CDFE8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Arial"/>
          <a:ea typeface="Arial"/>
          <a:cs typeface="Arial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Arial"/>
          <a:ea typeface="Arial"/>
          <a:cs typeface="Arial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16DA210-FB5B-4158-B5E0-FEB733F419BA}" styleName="Светлый стиль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77"/>
      </p:cViewPr>
      <p:guideLst>
        <p:guide pos="2880"/>
        <p:guide pos="272"/>
        <p:guide pos="5488"/>
        <p:guide orient="horz" pos="3003"/>
        <p:guide orient="horz" pos="55"/>
        <p:guide orient="horz" pos="98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font" Target="fonts/font11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49" Type="http://schemas.openxmlformats.org/officeDocument/2006/relationships/font" Target="fonts/font1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4029820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rg.ru/2018/01/31/kadrovyj-golod-rossii-cherez-10-let-ostanetsia-bez-it-specialistov.html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g.ru/2018/01/31/kadrovyj-golod-rossii-cherez-10-let-ostanetsia-bez-it-specialistov.html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rg.ru/2018/01/31/kadrovyj-golod-rossii-cherez-10-let-ostanetsia-bez-it-specialistov.html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rg.ru/2018/01/31/kadrovyj-golod-rossii-cherez-10-let-ostanetsia-bez-it-specialistov.html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rg.ru/2018/01/31/kadrovyj-golod-rossii-cherez-10-let-ostanetsia-bez-it-specialistov.html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rg.ru/2018/01/31/kadrovyj-golod-rossii-cherez-10-let-ostanetsia-bez-it-specialistov.html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rg.ru/2018/01/31/kadrovyj-golod-rossii-cherez-10-let-ostanetsia-bez-it-specialistov.html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rg.ru/2018/01/31/kadrovyj-golod-rossii-cherez-10-let-ostanetsia-bez-it-specialistov.html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rg.ru/2018/01/31/kadrovyj-golod-rossii-cherez-10-let-ostanetsia-bez-it-specialistov.html" TargetMode="External"/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rg.ru/2018/01/31/kadrovyj-golod-rossii-cherez-10-let-ostanetsia-bez-it-specialistov.html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rg.ru/2018/01/31/kadrovyj-golod-rossii-cherez-10-let-ostanetsia-bez-it-specialistov.htm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rg.ru/2018/01/31/kadrovyj-golod-rossii-cherez-10-let-ostanetsia-bez-it-specialistov.htm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rg.ru/2018/01/31/kadrovyj-golod-rossii-cherez-10-let-ostanetsia-bez-it-specialistov.html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g.ru/2018/01/31/kadrovyj-golod-rossii-cherez-10-let-ostanetsia-bez-it-specialistov.html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rg.ru/2018/01/31/kadrovyj-golod-rossii-cherez-10-let-ostanetsia-bez-it-specialistov.html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rg.ru/2018/01/31/kadrovyj-golod-rossii-cherez-10-let-ostanetsia-bez-it-specialistov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rg.ru/2018/01/31/kadrovyj-golod-rossii-cherez-10-let-ostanetsia-bez-it-specialistov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rg.ru/2018/01/31/kadrovyj-golod-rossii-cherez-10-let-ostanetsia-bez-it-specialistov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rg.ru/2018/01/31/kadrovyj-golod-rossii-cherez-10-let-ostanetsia-bez-it-specialistov.html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rg.ru/2018/01/31/kadrovyj-golod-rossii-cherez-10-let-ostanetsia-bez-it-specialistov.html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g.ru/2018/01/31/kadrovyj-golod-rossii-cherez-10-let-ostanetsia-bez-it-specialistov.html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rg.ru/2018/01/31/kadrovyj-golod-rossii-cherez-10-let-ostanetsia-bez-it-specialistov.html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/>
              <a:t>Добрый день, уважаемые гости, рады приветствовать вас в Московском международном колледже цифровых технологий TOP</a:t>
            </a:r>
            <a:endParaRPr/>
          </a:p>
        </p:txBody>
      </p:sp>
      <p:sp>
        <p:nvSpPr>
          <p:cNvPr id="135" name="Google Shape;13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0"/>
              <a:buFont typeface="Calibri"/>
              <a:buNone/>
            </a:pPr>
            <a:r>
              <a:rPr lang="ru-RU" sz="1110" dirty="0"/>
              <a:t>1. Первое – что значит работать в АЙТИ - Это финансовая независимость. По факту в нашей стране АЙТИ является словом-синонимом к финансовой свободе, когда вы достигаете определенного уровня профессионализма. Далее мы подтвердим этот тезис на конкретных цифрах.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2. Карьерный рост, который зависит только от вас 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3. Стабильность. Уверенность в завтрашнем дне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Об этих трех преимуществах мы поговорим подробнее.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Далее.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4. Растущий рынок труда. По данным 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исследования, проведенного Фондом развития интернет-инициатив</a:t>
            </a:r>
            <a:r>
              <a:rPr lang="ru-RU" sz="111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1110" u="sng" dirty="0">
                <a:solidFill>
                  <a:schemeClr val="hlink"/>
                </a:solidFill>
                <a:hlinkClick r:id="rId3"/>
              </a:rPr>
              <a:t>https://rg.ru/2018/01/31/kadrovyj-golod-rossii-cherez-10-let-ostanetsia-bez-it-specialistov.html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течение 10 лет российская экономика будет дополнительно нуждаться в двух миллионах IT-специалистов. 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Специалисты "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мониторили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более 100 источников информации по состоянию отрасли. Среди них - исследования крупнейших вузов и IT-компаний, статистика Росстата,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Минобрнауки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Минкомсвязи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Гибкий график, возможность удаленной работы, когда вы сидя в Воронеже, работаете на компанию из США. И наконец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фриланс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когда вы сами решаете когда и какую работу вам взять. 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И наконец – возможность изменить мир. Приятно осознавать, что ты и результат твоего труда полезен обществу. </a:t>
            </a:r>
            <a:endParaRPr sz="1110" dirty="0"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0"/>
              <a:buFont typeface="Calibri"/>
              <a:buNone/>
            </a:pPr>
            <a:r>
              <a:rPr lang="ru-RU" sz="1110" dirty="0"/>
              <a:t>1. Первое – что значит работать в АЙТИ - Это финансовая независимость. По факту в нашей стране АЙТИ является словом-синонимом к финансовой свободе, когда вы достигаете определенного уровня профессионализма. Далее мы подтвердим этот тезис на конкретных цифрах.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2. Карьерный рост, который зависит только от вас 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3. Стабильность. Уверенность в завтрашнем дне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Об этих трех преимуществах мы поговорим подробнее.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Далее.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4. Растущий рынок труда. По данным 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исследования, проведенного Фондом развития интернет-инициатив</a:t>
            </a:r>
            <a:r>
              <a:rPr lang="ru-RU" sz="111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1110" u="sng" dirty="0">
                <a:solidFill>
                  <a:schemeClr val="hlink"/>
                </a:solidFill>
                <a:hlinkClick r:id="rId3"/>
              </a:rPr>
              <a:t>https://rg.ru/2018/01/31/kadrovyj-golod-rossii-cherez-10-let-ostanetsia-bez-it-specialistov.html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течение 10 лет российская экономика будет дополнительно нуждаться в двух миллионах IT-специалистов. 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Специалисты "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мониторили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более 100 источников информации по состоянию отрасли. Среди них - исследования крупнейших вузов и IT-компаний, статистика Росстата,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Минобрнауки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Минкомсвязи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Гибкий график, возможность удаленной работы, когда вы сидя в Воронеже, работаете на компанию из США. И наконец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фриланс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когда вы сами решаете когда и какую работу вам взять. 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И наконец – возможность изменить мир. Приятно осознавать, что ты и результат твоего труда полезен обществу. </a:t>
            </a:r>
            <a:endParaRPr sz="1110" dirty="0"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0"/>
              <a:buFont typeface="Calibri"/>
              <a:buNone/>
            </a:pPr>
            <a:r>
              <a:rPr lang="ru-RU" sz="1110" dirty="0"/>
              <a:t>1. Первое – что значит работать в АЙТИ - Это финансовая независимость. По факту в нашей стране АЙТИ является словом-синонимом к финансовой свободе, когда вы достигаете определенного уровня профессионализма. Далее мы подтвердим этот тезис на конкретных цифрах.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2. Карьерный рост, который зависит только от вас 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3. Стабильность. Уверенность в завтрашнем дне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Об этих трех преимуществах мы поговорим подробнее.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Далее.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4. Растущий рынок труда. По данным 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исследования, проведенного Фондом развития интернет-инициатив</a:t>
            </a:r>
            <a:r>
              <a:rPr lang="ru-RU" sz="111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1110" u="sng" dirty="0">
                <a:solidFill>
                  <a:schemeClr val="hlink"/>
                </a:solidFill>
                <a:hlinkClick r:id="rId3"/>
              </a:rPr>
              <a:t>https://rg.ru/2018/01/31/kadrovyj-golod-rossii-cherez-10-let-ostanetsia-bez-it-specialistov.html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течение 10 лет российская экономика будет дополнительно нуждаться в двух миллионах IT-специалистов. 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Специалисты "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мониторили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более 100 источников информации по состоянию отрасли. Среди них - исследования крупнейших вузов и IT-компаний, статистика Росстата,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Минобрнауки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Минкомсвязи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Гибкий график, возможность удаленной работы, когда вы сидя в Воронеже, работаете на компанию из США. И наконец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фриланс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когда вы сами решаете когда и какую работу вам взять. 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И наконец – возможность изменить мир. Приятно осознавать, что ты и результат твоего труда полезен обществу. </a:t>
            </a:r>
            <a:endParaRPr sz="1110" dirty="0"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0"/>
              <a:buFont typeface="Calibri"/>
              <a:buNone/>
            </a:pPr>
            <a:r>
              <a:rPr lang="ru-RU" sz="1110" dirty="0"/>
              <a:t>1. Первое – что значит работать в АЙТИ - Это финансовая независимость. По факту в нашей стране АЙТИ является словом-синонимом к финансовой свободе, когда вы достигаете определенного уровня профессионализма. Далее мы подтвердим этот тезис на конкретных цифрах.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2. Карьерный рост, который зависит только от вас 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3. Стабильность. Уверенность в завтрашнем дне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Об этих трех преимуществах мы поговорим подробнее.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Далее.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4. Растущий рынок труда. По данным 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исследования, проведенного Фондом развития интернет-инициатив</a:t>
            </a:r>
            <a:r>
              <a:rPr lang="ru-RU" sz="111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1110" u="sng" dirty="0">
                <a:solidFill>
                  <a:schemeClr val="hlink"/>
                </a:solidFill>
                <a:hlinkClick r:id="rId3"/>
              </a:rPr>
              <a:t>https://rg.ru/2018/01/31/kadrovyj-golod-rossii-cherez-10-let-ostanetsia-bez-it-specialistov.html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течение 10 лет российская экономика будет дополнительно нуждаться в двух миллионах IT-специалистов. 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Специалисты "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мониторили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более 100 источников информации по состоянию отрасли. Среди них - исследования крупнейших вузов и IT-компаний, статистика Росстата,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Минобрнауки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Минкомсвязи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Гибкий график, возможность удаленной работы, когда вы сидя в Воронеже, работаете на компанию из США. И наконец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фриланс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когда вы сами решаете когда и какую работу вам взять. 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И наконец – возможность изменить мир. Приятно осознавать, что ты и результат твоего труда полезен обществу. </a:t>
            </a:r>
            <a:endParaRPr sz="1110" dirty="0"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0"/>
              <a:buFont typeface="Calibri"/>
              <a:buNone/>
            </a:pPr>
            <a:r>
              <a:rPr lang="ru-RU" sz="1110" dirty="0"/>
              <a:t>1. Первое – что значит работать в АЙТИ - Это финансовая независимость. По факту в нашей стране АЙТИ является словом-синонимом к финансовой свободе, когда вы достигаете определенного уровня профессионализма. Далее мы подтвердим этот тезис на конкретных цифрах.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2. Карьерный рост, который зависит только от вас 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3. Стабильность. Уверенность в завтрашнем дне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Об этих трех преимуществах мы поговорим подробнее.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Далее.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4. Растущий рынок труда. По данным 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исследования, проведенного Фондом развития интернет-инициатив</a:t>
            </a:r>
            <a:r>
              <a:rPr lang="ru-RU" sz="111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1110" u="sng" dirty="0">
                <a:solidFill>
                  <a:schemeClr val="hlink"/>
                </a:solidFill>
                <a:hlinkClick r:id="rId3"/>
              </a:rPr>
              <a:t>https://rg.ru/2018/01/31/kadrovyj-golod-rossii-cherez-10-let-ostanetsia-bez-it-specialistov.html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течение 10 лет российская экономика будет дополнительно нуждаться в двух миллионах IT-специалистов. 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Специалисты "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мониторили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более 100 источников информации по состоянию отрасли. Среди них - исследования крупнейших вузов и IT-компаний, статистика Росстата,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Минобрнауки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Минкомсвязи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Гибкий график, возможность удаленной работы, когда вы сидя в Воронеже, работаете на компанию из США. И наконец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фриланс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когда вы сами решаете когда и какую работу вам взять. 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И наконец – возможность изменить мир. Приятно осознавать, что ты и результат твоего труда полезен обществу. </a:t>
            </a:r>
            <a:endParaRPr sz="1110" dirty="0"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0"/>
              <a:buFont typeface="Calibri"/>
              <a:buNone/>
            </a:pPr>
            <a:r>
              <a:rPr lang="ru-RU" sz="1110" dirty="0"/>
              <a:t>1. Первое – что значит работать в АЙТИ - Это финансовая независимость. По факту в нашей стране АЙТИ является словом-синонимом к финансовой свободе, когда вы достигаете определенного уровня профессионализма. Далее мы подтвердим этот тезис на конкретных цифрах.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2. Карьерный рост, который зависит только от вас 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3. Стабильность. Уверенность в завтрашнем дне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Об этих трех преимуществах мы поговорим подробнее.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Далее.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4. Растущий рынок труда. По данным 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исследования, проведенного Фондом развития интернет-инициатив</a:t>
            </a:r>
            <a:r>
              <a:rPr lang="ru-RU" sz="111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1110" u="sng" dirty="0">
                <a:solidFill>
                  <a:schemeClr val="hlink"/>
                </a:solidFill>
                <a:hlinkClick r:id="rId3"/>
              </a:rPr>
              <a:t>https://rg.ru/2018/01/31/kadrovyj-golod-rossii-cherez-10-let-ostanetsia-bez-it-specialistov.html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течение 10 лет российская экономика будет дополнительно нуждаться в двух миллионах IT-специалистов. 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Специалисты "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мониторили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более 100 источников информации по состоянию отрасли. Среди них - исследования крупнейших вузов и IT-компаний, статистика Росстата,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Минобрнауки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Минкомсвязи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Гибкий график, возможность удаленной работы, когда вы сидя в Воронеже, работаете на компанию из США. И наконец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фриланс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когда вы сами решаете когда и какую работу вам взять. 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И наконец – возможность изменить мир. Приятно осознавать, что ты и результат твоего труда полезен обществу. </a:t>
            </a:r>
            <a:endParaRPr sz="1110" dirty="0"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0"/>
              <a:buFont typeface="Calibri"/>
              <a:buNone/>
            </a:pPr>
            <a:r>
              <a:rPr lang="ru-RU" sz="1110" dirty="0"/>
              <a:t>1. Первое – что значит работать в АЙТИ - Это финансовая независимость. По факту в нашей стране АЙТИ является словом-синонимом к финансовой свободе, когда вы достигаете определенного уровня профессионализма. Далее мы подтвердим этот тезис на конкретных цифрах.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2. Карьерный рост, который зависит только от вас 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3. Стабильность. Уверенность в завтрашнем дне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Об этих трех преимуществах мы поговорим подробнее.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Далее.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4. Растущий рынок труда. По данным 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исследования, проведенного Фондом развития интернет-инициатив</a:t>
            </a:r>
            <a:r>
              <a:rPr lang="ru-RU" sz="111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1110" u="sng" dirty="0">
                <a:solidFill>
                  <a:schemeClr val="hlink"/>
                </a:solidFill>
                <a:hlinkClick r:id="rId3"/>
              </a:rPr>
              <a:t>https://rg.ru/2018/01/31/kadrovyj-golod-rossii-cherez-10-let-ostanetsia-bez-it-specialistov.html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течение 10 лет российская экономика будет дополнительно нуждаться в двух миллионах IT-специалистов. 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Специалисты "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мониторили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более 100 источников информации по состоянию отрасли. Среди них - исследования крупнейших вузов и IT-компаний, статистика Росстата,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Минобрнауки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Минкомсвязи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Гибкий график, возможность удаленной работы, когда вы сидя в Воронеже, работаете на компанию из США. И наконец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фриланс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когда вы сами решаете когда и какую работу вам взять. 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И наконец – возможность изменить мир. Приятно осознавать, что ты и результат твоего труда полезен обществу. </a:t>
            </a:r>
            <a:endParaRPr sz="1110" dirty="0"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0"/>
              <a:buFont typeface="Calibri"/>
              <a:buNone/>
            </a:pPr>
            <a:r>
              <a:rPr lang="ru-RU" sz="1110" dirty="0"/>
              <a:t>1. Первое – что значит работать в АЙТИ - Это финансовая независимость. По факту в нашей стране АЙТИ является словом-синонимом к финансовой свободе, когда вы достигаете определенного уровня профессионализма. Далее мы подтвердим этот тезис на конкретных цифрах.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2. Карьерный рост, который зависит только от вас 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3. Стабильность. Уверенность в завтрашнем дне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Об этих трех преимуществах мы поговорим подробнее.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Далее.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4. Растущий рынок труда. По данным 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исследования, проведенного Фондом развития интернет-инициатив</a:t>
            </a:r>
            <a:r>
              <a:rPr lang="ru-RU" sz="111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1110" u="sng" dirty="0">
                <a:solidFill>
                  <a:schemeClr val="hlink"/>
                </a:solidFill>
                <a:hlinkClick r:id="rId3"/>
              </a:rPr>
              <a:t>https://rg.ru/2018/01/31/kadrovyj-golod-rossii-cherez-10-let-ostanetsia-bez-it-specialistov.html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течение 10 лет российская экономика будет дополнительно нуждаться в двух миллионах IT-специалистов. 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Специалисты "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мониторили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более 100 источников информации по состоянию отрасли. Среди них - исследования крупнейших вузов и IT-компаний, статистика Росстата,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Минобрнауки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Минкомсвязи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Гибкий график, возможность удаленной работы, когда вы сидя в Воронеже, работаете на компанию из США. И наконец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фриланс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когда вы сами решаете когда и какую работу вам взять. 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И наконец – возможность изменить мир. Приятно осознавать, что ты и результат твоего труда полезен обществу. </a:t>
            </a:r>
            <a:endParaRPr sz="1110" dirty="0"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0"/>
              <a:buFont typeface="Calibri"/>
              <a:buNone/>
            </a:pPr>
            <a:r>
              <a:rPr lang="ru-RU" sz="1110" dirty="0"/>
              <a:t>1. Первое – что значит работать в АЙТИ - Это финансовая независимость. По факту в нашей стране АЙТИ является словом-синонимом к финансовой свободе, когда вы достигаете определенного уровня профессионализма. Далее мы подтвердим этот тезис на конкретных цифрах.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2. Карьерный рост, который зависит только от вас 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3. Стабильность. Уверенность в завтрашнем дне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Об этих трех преимуществах мы поговорим подробнее.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Далее.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4. Растущий рынок труда. По данным 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исследования, проведенного Фондом развития интернет-инициатив</a:t>
            </a:r>
            <a:r>
              <a:rPr lang="ru-RU" sz="111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1110" u="sng" dirty="0">
                <a:solidFill>
                  <a:schemeClr val="hlink"/>
                </a:solidFill>
                <a:hlinkClick r:id="rId3"/>
              </a:rPr>
              <a:t>https://rg.ru/2018/01/31/kadrovyj-golod-rossii-cherez-10-let-ostanetsia-bez-it-specialistov.html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течение 10 лет российская экономика будет дополнительно нуждаться в двух миллионах IT-специалистов. 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Специалисты "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мониторили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более 100 источников информации по состоянию отрасли. Среди них - исследования крупнейших вузов и IT-компаний, статистика Росстата,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Минобрнауки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Минкомсвязи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Гибкий график, возможность удаленной работы, когда вы сидя в Воронеже, работаете на компанию из США. И наконец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фриланс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когда вы сами решаете когда и какую работу вам взять. 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И наконец – возможность изменить мир. Приятно осознавать, что ты и результат твоего труда полезен обществу. </a:t>
            </a:r>
            <a:endParaRPr sz="1110" dirty="0"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0"/>
              <a:buFont typeface="Calibri"/>
              <a:buNone/>
            </a:pPr>
            <a:r>
              <a:rPr lang="ru-RU" sz="1110" dirty="0"/>
              <a:t>1. Первое – что значит работать в АЙТИ - Это финансовая независимость. По факту в нашей стране АЙТИ является словом-синонимом к финансовой свободе, когда вы достигаете определенного уровня профессионализма. Далее мы подтвердим этот тезис на конкретных цифрах.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2. Карьерный рост, который зависит только от вас 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3. Стабильность. Уверенность в завтрашнем дне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Об этих трех преимуществах мы поговорим подробнее.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Далее.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4. Растущий рынок труда. По данным 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исследования, проведенного Фондом развития интернет-инициатив</a:t>
            </a:r>
            <a:r>
              <a:rPr lang="ru-RU" sz="111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1110" u="sng" dirty="0">
                <a:solidFill>
                  <a:schemeClr val="hlink"/>
                </a:solidFill>
                <a:hlinkClick r:id="rId3"/>
              </a:rPr>
              <a:t>https://rg.ru/2018/01/31/kadrovyj-golod-rossii-cherez-10-let-ostanetsia-bez-it-specialistov.html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течение 10 лет российская экономика будет дополнительно нуждаться в двух миллионах IT-специалистов. 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Специалисты "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мониторили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более 100 источников информации по состоянию отрасли. Среди них - исследования крупнейших вузов и IT-компаний, статистика Росстата,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Минобрнауки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Минкомсвязи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Гибкий график, возможность удаленной работы, когда вы сидя в Воронеже, работаете на компанию из США. И наконец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фриланс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когда вы сами решаете когда и какую работу вам взять. 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И наконец – возможность изменить мир. Приятно осознавать, что ты и результат твоего труда полезен обществу. </a:t>
            </a:r>
            <a:endParaRPr sz="1110" dirty="0"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0"/>
              <a:buFont typeface="Calibri"/>
              <a:buNone/>
            </a:pPr>
            <a:r>
              <a:rPr lang="ru-RU" sz="1110" dirty="0"/>
              <a:t>1. Первое – что значит работать в АЙТИ - Это финансовая независимость. По факту в нашей стране АЙТИ является словом-синонимом к финансовой свободе, когда вы достигаете определенного уровня профессионализма. Далее мы подтвердим этот тезис на конкретных цифрах.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2. Карьерный рост, который зависит только от вас 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3. Стабильность. Уверенность в завтрашнем дне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Об этих трех преимуществах мы поговорим подробнее.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Далее.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4. Растущий рынок труда. По данным 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исследования, проведенного Фондом развития интернет-инициатив</a:t>
            </a:r>
            <a:r>
              <a:rPr lang="ru-RU" sz="111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1110" u="sng" dirty="0">
                <a:solidFill>
                  <a:schemeClr val="hlink"/>
                </a:solidFill>
                <a:hlinkClick r:id="rId3"/>
              </a:rPr>
              <a:t>https://rg.ru/2018/01/31/kadrovyj-golod-rossii-cherez-10-let-ostanetsia-bez-it-specialistov.html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течение 10 лет российская экономика будет дополнительно нуждаться в двух миллионах IT-специалистов. 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Специалисты "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мониторили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более 100 источников информации по состоянию отрасли. Среди них - исследования крупнейших вузов и IT-компаний, статистика Росстата,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Минобрнауки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Минкомсвязи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Гибкий график, возможность удаленной работы, когда вы сидя в Воронеже, работаете на компанию из США. И наконец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фриланс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когда вы сами решаете когда и какую работу вам взять. 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И наконец – возможность изменить мир. Приятно осознавать, что ты и результат твоего труда полезен обществу. </a:t>
            </a:r>
            <a:endParaRPr sz="1110" dirty="0"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0"/>
              <a:buFont typeface="Calibri"/>
              <a:buNone/>
            </a:pPr>
            <a:r>
              <a:rPr lang="ru-RU" sz="1110" dirty="0"/>
              <a:t>1. Первое – что значит работать в АЙТИ - Это финансовая независимость. По факту в нашей стране АЙТИ является словом-синонимом к финансовой свободе, когда вы достигаете определенного уровня профессионализма. Далее мы подтвердим этот тезис на конкретных цифрах.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2. Карьерный рост, который зависит только от вас 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3. Стабильность. Уверенность в завтрашнем дне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Об этих трех преимуществах мы поговорим подробнее.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Далее.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4. Растущий рынок труда. По данным 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исследования, проведенного Фондом развития интернет-инициатив</a:t>
            </a:r>
            <a:r>
              <a:rPr lang="ru-RU" sz="111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1110" u="sng" dirty="0">
                <a:solidFill>
                  <a:schemeClr val="hlink"/>
                </a:solidFill>
                <a:hlinkClick r:id="rId3"/>
              </a:rPr>
              <a:t>https://rg.ru/2018/01/31/kadrovyj-golod-rossii-cherez-10-let-ostanetsia-bez-it-specialistov.html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течение 10 лет российская экономика будет дополнительно нуждаться в двух миллионах IT-специалистов. 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Специалисты "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мониторили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более 100 источников информации по состоянию отрасли. Среди них - исследования крупнейших вузов и IT-компаний, статистика Росстата,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Минобрнауки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Минкомсвязи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Гибкий график, возможность удаленной работы, когда вы сидя в Воронеже, работаете на компанию из США. И наконец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фриланс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когда вы сами решаете когда и какую работу вам взять. 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И наконец – возможность изменить мир. Приятно осознавать, что ты и результат твоего труда полезен обществу. </a:t>
            </a:r>
            <a:endParaRPr sz="1110" dirty="0"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0"/>
              <a:buFont typeface="Calibri"/>
              <a:buNone/>
            </a:pPr>
            <a:r>
              <a:rPr lang="ru-RU" sz="1110" dirty="0"/>
              <a:t>1. Первое – что значит работать в АЙТИ - Это финансовая независимость. По факту в нашей стране АЙТИ является словом-синонимом к финансовой свободе, когда вы достигаете определенного уровня профессионализма. Далее мы подтвердим этот тезис на конкретных цифрах.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2. Карьерный рост, который зависит только от вас 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3. Стабильность. Уверенность в завтрашнем дне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Об этих трех преимуществах мы поговорим подробнее.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Далее.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4. Растущий рынок труда. По данным 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исследования, проведенного Фондом развития интернет-инициатив</a:t>
            </a:r>
            <a:r>
              <a:rPr lang="ru-RU" sz="111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1110" u="sng" dirty="0">
                <a:solidFill>
                  <a:schemeClr val="hlink"/>
                </a:solidFill>
                <a:hlinkClick r:id="rId3"/>
              </a:rPr>
              <a:t>https://rg.ru/2018/01/31/kadrovyj-golod-rossii-cherez-10-let-ostanetsia-bez-it-specialistov.html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течение 10 лет российская экономика будет дополнительно нуждаться в двух миллионах IT-специалистов. 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Специалисты "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мониторили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более 100 источников информации по состоянию отрасли. Среди них - исследования крупнейших вузов и IT-компаний, статистика Росстата,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Минобрнауки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Минкомсвязи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Гибкий график, возможность удаленной работы, когда вы сидя в Воронеже, работаете на компанию из США. И наконец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фриланс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когда вы сами решаете когда и какую работу вам взять. 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И наконец – возможность изменить мир. Приятно осознавать, что ты и результат твоего труда полезен обществу. </a:t>
            </a:r>
            <a:endParaRPr sz="1110" dirty="0"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0"/>
              <a:buFont typeface="Calibri"/>
              <a:buNone/>
            </a:pPr>
            <a:r>
              <a:rPr lang="ru-RU" sz="1110" dirty="0"/>
              <a:t>1. Первое – что значит работать в АЙТИ - Это финансовая независимость. По факту в нашей стране АЙТИ является словом-синонимом к финансовой свободе, когда вы достигаете определенного уровня профессионализма. Далее мы подтвердим этот тезис на конкретных цифрах.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2. Карьерный рост, который зависит только от вас 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3. Стабильность. Уверенность в завтрашнем дне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Об этих трех преимуществах мы поговорим подробнее.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Далее.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4. Растущий рынок труда. По данным 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исследования, проведенного Фондом развития интернет-инициатив</a:t>
            </a:r>
            <a:r>
              <a:rPr lang="ru-RU" sz="111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1110" u="sng" dirty="0">
                <a:solidFill>
                  <a:schemeClr val="hlink"/>
                </a:solidFill>
                <a:hlinkClick r:id="rId3"/>
              </a:rPr>
              <a:t>https://rg.ru/2018/01/31/kadrovyj-golod-rossii-cherez-10-let-ostanetsia-bez-it-specialistov.html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течение 10 лет российская экономика будет дополнительно нуждаться в двух миллионах IT-специалистов. 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Специалисты "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мониторили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более 100 источников информации по состоянию отрасли. Среди них - исследования крупнейших вузов и IT-компаний, статистика Росстата,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Минобрнауки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Минкомсвязи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Гибкий график, возможность удаленной работы, когда вы сидя в Воронеже, работаете на компанию из США. И наконец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фриланс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когда вы сами решаете когда и какую работу вам взять. 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И наконец – возможность изменить мир. Приятно осознавать, что ты и результат твоего труда полезен обществу. </a:t>
            </a:r>
            <a:endParaRPr sz="1110" dirty="0"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0"/>
              <a:buFont typeface="Calibri"/>
              <a:buNone/>
            </a:pPr>
            <a:r>
              <a:rPr lang="ru-RU" sz="1110" dirty="0"/>
              <a:t>1. Первое – что значит работать в АЙТИ - Это финансовая независимость. По факту в нашей стране АЙТИ является словом-синонимом к финансовой свободе, когда вы достигаете определенного уровня профессионализма. Далее мы подтвердим этот тезис на конкретных цифрах.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2. Карьерный рост, который зависит только от вас 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3. Стабильность. Уверенность в завтрашнем дне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Об этих трех преимуществах мы поговорим подробнее.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Далее.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4. Растущий рынок труда. По данным 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исследования, проведенного Фондом развития интернет-инициатив</a:t>
            </a:r>
            <a:r>
              <a:rPr lang="ru-RU" sz="111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1110" u="sng" dirty="0">
                <a:solidFill>
                  <a:schemeClr val="hlink"/>
                </a:solidFill>
                <a:hlinkClick r:id="rId3"/>
              </a:rPr>
              <a:t>https://rg.ru/2018/01/31/kadrovyj-golod-rossii-cherez-10-let-ostanetsia-bez-it-specialistov.html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течение 10 лет российская экономика будет дополнительно нуждаться в двух миллионах IT-специалистов. 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Специалисты "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мониторили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более 100 источников информации по состоянию отрасли. Среди них - исследования крупнейших вузов и IT-компаний, статистика Росстата,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Минобрнауки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Минкомсвязи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Гибкий график, возможность удаленной работы, когда вы сидя в Воронеже, работаете на компанию из США. И наконец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фриланс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когда вы сами решаете когда и какую работу вам взять. 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И наконец – возможность изменить мир. Приятно осознавать, что ты и результат твоего труда полезен обществу. </a:t>
            </a:r>
            <a:endParaRPr sz="1110" dirty="0"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" name="Google Shape;15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930" dirty="0"/>
          </a:p>
        </p:txBody>
      </p:sp>
      <p:sp>
        <p:nvSpPr>
          <p:cNvPr id="158" name="Google Shape;158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28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0"/>
              <a:buFont typeface="Calibri"/>
              <a:buNone/>
            </a:pPr>
            <a:r>
              <a:rPr lang="ru-RU" sz="1110" dirty="0"/>
              <a:t>1. Первое – что значит работать в АЙТИ - Это финансовая независимость. По факту в нашей стране АЙТИ является словом-синонимом к финансовой свободе, когда вы достигаете определенного уровня профессионализма. Далее мы подтвердим этот тезис на конкретных цифрах.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2. Карьерный рост, который зависит только от вас 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3. Стабильность. Уверенность в завтрашнем дне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Об этих трех преимуществах мы поговорим подробнее.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Далее.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4. Растущий рынок труда. По данным 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исследования, проведенного Фондом развития интернет-инициатив</a:t>
            </a:r>
            <a:r>
              <a:rPr lang="ru-RU" sz="111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1110" u="sng" dirty="0">
                <a:solidFill>
                  <a:schemeClr val="hlink"/>
                </a:solidFill>
                <a:hlinkClick r:id="rId3"/>
              </a:rPr>
              <a:t>https://rg.ru/2018/01/31/kadrovyj-golod-rossii-cherez-10-let-ostanetsia-bez-it-specialistov.html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течение 10 лет российская экономика будет дополнительно нуждаться в двух миллионах IT-специалистов. 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Специалисты "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мониторили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более 100 источников информации по состоянию отрасли. Среди них - исследования крупнейших вузов и IT-компаний, статистика Росстата,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Минобрнауки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Минкомсвязи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Гибкий график, возможность удаленной работы, когда вы сидя в Воронеже, работаете на компанию из США. И наконец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фриланс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когда вы сами решаете когда и какую работу вам взять. 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И наконец – возможность изменить мир. Приятно осознавать, что ты и результат твоего труда полезен обществу. </a:t>
            </a:r>
            <a:endParaRPr sz="1110" dirty="0"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0"/>
              <a:buFont typeface="Calibri"/>
              <a:buNone/>
            </a:pPr>
            <a:r>
              <a:rPr lang="ru-RU" sz="1110" dirty="0"/>
              <a:t>1. Первое – что значит работать в АЙТИ - Это финансовая независимость. По факту в нашей стране АЙТИ является словом-синонимом к финансовой свободе, когда вы достигаете определенного уровня профессионализма. Далее мы подтвердим этот тезис на конкретных цифрах.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2. Карьерный рост, который зависит только от вас 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3. Стабильность. Уверенность в завтрашнем дне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Об этих трех преимуществах мы поговорим подробнее.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Далее.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4. Растущий рынок труда. По данным 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исследования, проведенного Фондом развития интернет-инициатив</a:t>
            </a:r>
            <a:r>
              <a:rPr lang="ru-RU" sz="111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1110" u="sng" dirty="0">
                <a:solidFill>
                  <a:schemeClr val="hlink"/>
                </a:solidFill>
                <a:hlinkClick r:id="rId3"/>
              </a:rPr>
              <a:t>https://rg.ru/2018/01/31/kadrovyj-golod-rossii-cherez-10-let-ostanetsia-bez-it-specialistov.html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течение 10 лет российская экономика будет дополнительно нуждаться в двух миллионах IT-специалистов. 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Специалисты "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мониторили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более 100 источников информации по состоянию отрасли. Среди них - исследования крупнейших вузов и IT-компаний, статистика Росстата,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Минобрнауки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Минкомсвязи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Гибкий график, возможность удаленной работы, когда вы сидя в Воронеже, работаете на компанию из США. И наконец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фриланс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когда вы сами решаете когда и какую работу вам взять. 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И наконец – возможность изменить мир. Приятно осознавать, что ты и результат твоего труда полезен обществу. </a:t>
            </a:r>
            <a:endParaRPr sz="1110" dirty="0"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0"/>
              <a:buFont typeface="Calibri"/>
              <a:buNone/>
            </a:pPr>
            <a:r>
              <a:rPr lang="ru-RU" sz="1110" dirty="0"/>
              <a:t>1. Первое – что значит работать в АЙТИ - Это финансовая независимость. По факту в нашей стране АЙТИ является словом-синонимом к финансовой свободе, когда вы достигаете определенного уровня профессионализма. Далее мы подтвердим этот тезис на конкретных цифрах.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2. Карьерный рост, который зависит только от вас 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3. Стабильность. Уверенность в завтрашнем дне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Об этих трех преимуществах мы поговорим подробнее.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Далее.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4. Растущий рынок труда. По данным 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исследования, проведенного Фондом развития интернет-инициатив</a:t>
            </a:r>
            <a:r>
              <a:rPr lang="ru-RU" sz="111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1110" u="sng" dirty="0">
                <a:solidFill>
                  <a:schemeClr val="hlink"/>
                </a:solidFill>
                <a:hlinkClick r:id="rId3"/>
              </a:rPr>
              <a:t>https://rg.ru/2018/01/31/kadrovyj-golod-rossii-cherez-10-let-ostanetsia-bez-it-specialistov.html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течение 10 лет российская экономика будет дополнительно нуждаться в двух миллионах IT-специалистов. 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Специалисты "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мониторили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более 100 источников информации по состоянию отрасли. Среди них - исследования крупнейших вузов и IT-компаний, статистика Росстата,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Минобрнауки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Минкомсвязи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Гибкий график, возможность удаленной работы, когда вы сидя в Воронеже, работаете на компанию из США. И наконец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фриланс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когда вы сами решаете когда и какую работу вам взять. 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И наконец – возможность изменить мир. Приятно осознавать, что ты и результат твоего труда полезен обществу. </a:t>
            </a:r>
            <a:endParaRPr sz="1110" dirty="0"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0"/>
              <a:buFont typeface="Calibri"/>
              <a:buNone/>
            </a:pPr>
            <a:r>
              <a:rPr lang="ru-RU" sz="1110" dirty="0"/>
              <a:t>1. Первое – что значит работать в АЙТИ - Это финансовая независимость. По факту в нашей стране АЙТИ является словом-синонимом к финансовой свободе, когда вы достигаете определенного уровня профессионализма. Далее мы подтвердим этот тезис на конкретных цифрах.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2. Карьерный рост, который зависит только от вас 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3. Стабильность. Уверенность в завтрашнем дне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Об этих трех преимуществах мы поговорим подробнее.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Далее.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4. Растущий рынок труда. По данным 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исследования, проведенного Фондом развития интернет-инициатив</a:t>
            </a:r>
            <a:r>
              <a:rPr lang="ru-RU" sz="111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1110" u="sng" dirty="0">
                <a:solidFill>
                  <a:schemeClr val="hlink"/>
                </a:solidFill>
                <a:hlinkClick r:id="rId3"/>
              </a:rPr>
              <a:t>https://rg.ru/2018/01/31/kadrovyj-golod-rossii-cherez-10-let-ostanetsia-bez-it-specialistov.html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течение 10 лет российская экономика будет дополнительно нуждаться в двух миллионах IT-специалистов. 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Специалисты "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мониторили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более 100 источников информации по состоянию отрасли. Среди них - исследования крупнейших вузов и IT-компаний, статистика Росстата,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Минобрнауки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Минкомсвязи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Гибкий график, возможность удаленной работы, когда вы сидя в Воронеже, работаете на компанию из США. И наконец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фриланс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когда вы сами решаете когда и какую работу вам взять. 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И наконец – возможность изменить мир. Приятно осознавать, что ты и результат твоего труда полезен обществу. </a:t>
            </a:r>
            <a:endParaRPr sz="1110" dirty="0"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0"/>
              <a:buFont typeface="Calibri"/>
              <a:buNone/>
            </a:pPr>
            <a:r>
              <a:rPr lang="ru-RU" sz="1110" dirty="0"/>
              <a:t>1. Первое – что значит работать в АЙТИ - Это финансовая независимость. По факту в нашей стране АЙТИ является словом-синонимом к финансовой свободе, когда вы достигаете определенного уровня профессионализма. Далее мы подтвердим этот тезис на конкретных цифрах.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2. Карьерный рост, который зависит только от вас 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3. Стабильность. Уверенность в завтрашнем дне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Об этих трех преимуществах мы поговорим подробнее.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Далее.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4. Растущий рынок труда. По данным 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исследования, проведенного Фондом развития интернет-инициатив</a:t>
            </a:r>
            <a:r>
              <a:rPr lang="ru-RU" sz="111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1110" u="sng" dirty="0">
                <a:solidFill>
                  <a:schemeClr val="hlink"/>
                </a:solidFill>
                <a:hlinkClick r:id="rId3"/>
              </a:rPr>
              <a:t>https://rg.ru/2018/01/31/kadrovyj-golod-rossii-cherez-10-let-ostanetsia-bez-it-specialistov.html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течение 10 лет российская экономика будет дополнительно нуждаться в двух миллионах IT-специалистов. 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Специалисты "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мониторили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более 100 источников информации по состоянию отрасли. Среди них - исследования крупнейших вузов и IT-компаний, статистика Росстата,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Минобрнауки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Минкомсвязи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Гибкий график, возможность удаленной работы, когда вы сидя в Воронеже, работаете на компанию из США. И наконец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фриланс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когда вы сами решаете когда и какую работу вам взять. 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И наконец – возможность изменить мир. Приятно осознавать, что ты и результат твоего труда полезен обществу. </a:t>
            </a:r>
            <a:endParaRPr sz="1110" dirty="0"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0"/>
              <a:buFont typeface="Calibri"/>
              <a:buNone/>
            </a:pPr>
            <a:r>
              <a:rPr lang="ru-RU" sz="1110" dirty="0"/>
              <a:t>1. Первое – что значит работать в АЙТИ - Это финансовая независимость. По факту в нашей стране АЙТИ является словом-синонимом к финансовой свободе, когда вы достигаете определенного уровня профессионализма. Далее мы подтвердим этот тезис на конкретных цифрах.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2. Карьерный рост, который зависит только от вас 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3. Стабильность. Уверенность в завтрашнем дне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Об этих трех преимуществах мы поговорим подробнее.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Далее.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4. Растущий рынок труда. По данным 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исследования, проведенного Фондом развития интернет-инициатив</a:t>
            </a:r>
            <a:r>
              <a:rPr lang="ru-RU" sz="111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1110" u="sng" dirty="0">
                <a:solidFill>
                  <a:schemeClr val="hlink"/>
                </a:solidFill>
                <a:hlinkClick r:id="rId3"/>
              </a:rPr>
              <a:t>https://rg.ru/2018/01/31/kadrovyj-golod-rossii-cherez-10-let-ostanetsia-bez-it-specialistov.html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течение 10 лет российская экономика будет дополнительно нуждаться в двух миллионах IT-специалистов. 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Специалисты "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мониторили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более 100 источников информации по состоянию отрасли. Среди них - исследования крупнейших вузов и IT-компаний, статистика Росстата,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Минобрнауки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Минкомсвязи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Гибкий график, возможность удаленной работы, когда вы сидя в Воронеже, работаете на компанию из США. И наконец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фриланс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когда вы сами решаете когда и какую работу вам взять. 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И наконец – возможность изменить мир. Приятно осознавать, что ты и результат твоего труда полезен обществу. </a:t>
            </a:r>
            <a:endParaRPr sz="1110" dirty="0"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marR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10"/>
              <a:buFont typeface="Calibri"/>
              <a:buNone/>
            </a:pPr>
            <a:r>
              <a:rPr lang="ru-RU" sz="1110" dirty="0"/>
              <a:t>1. Первое – что значит работать в АЙТИ - Это финансовая независимость. По факту в нашей стране АЙТИ является словом-синонимом к финансовой свободе, когда вы достигаете определенного уровня профессионализма. Далее мы подтвердим этот тезис на конкретных цифрах.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2. Карьерный рост, который зависит только от вас 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3. Стабильность. Уверенность в завтрашнем дне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Об этих трех преимуществах мы поговорим подробнее.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Далее.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dirty="0"/>
              <a:t>4. Растущий рынок труда. По данным 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исследования, проведенного Фондом развития интернет-инициатив</a:t>
            </a:r>
            <a:r>
              <a:rPr lang="ru-RU" sz="1110" b="1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ru-RU" sz="1110" u="sng" dirty="0">
                <a:solidFill>
                  <a:schemeClr val="hlink"/>
                </a:solidFill>
                <a:hlinkClick r:id="rId3"/>
              </a:rPr>
              <a:t>https://rg.ru/2018/01/31/kadrovyj-golod-rossii-cherez-10-let-ostanetsia-bez-it-specialistov.html</a:t>
            </a:r>
            <a:endParaRPr sz="1110"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В течение 10 лет российская экономика будет дополнительно нуждаться в двух миллионах IT-специалистов. 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Специалисты "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мониторили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" более 100 источников информации по состоянию отрасли. Среди них - исследования крупнейших вузов и IT-компаний, статистика Росстата,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Минобрнауки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Минкомсвязи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...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Гибкий график, возможность удаленной работы, когда вы сидя в Воронеже, работаете на компанию из США. И наконец </a:t>
            </a:r>
            <a:r>
              <a:rPr lang="ru-RU" sz="1110" b="0" i="0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фриланс</a:t>
            </a: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, когда вы сами решаете когда и какую работу вам взять. </a:t>
            </a:r>
            <a:endParaRPr dirty="0"/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sz="1110" b="0" i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ru-RU" sz="1110" b="0" i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И наконец – возможность изменить мир. Приятно осознавать, что ты и результат твоего труда полезен обществу. </a:t>
            </a:r>
            <a:endParaRPr sz="1110" dirty="0"/>
          </a:p>
        </p:txBody>
      </p:sp>
      <p:sp>
        <p:nvSpPr>
          <p:cNvPr id="143" name="Google Shape;143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ru-RU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8_Title Slide">
  <p:cSld name="8_Title Slide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2"/>
          <p:cNvSpPr>
            <a:spLocks noGrp="1"/>
          </p:cNvSpPr>
          <p:nvPr>
            <p:ph type="pic" idx="2"/>
          </p:nvPr>
        </p:nvSpPr>
        <p:spPr>
          <a:xfrm>
            <a:off x="0" y="0"/>
            <a:ext cx="3796646" cy="51435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итульный слайд">
  <p:cSld name="Титульный слайд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4"/>
          <p:cNvSpPr/>
          <p:nvPr/>
        </p:nvSpPr>
        <p:spPr>
          <a:xfrm>
            <a:off x="0" y="4478274"/>
            <a:ext cx="9144000" cy="6652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5" name="Google Shape;85;p14"/>
          <p:cNvSpPr/>
          <p:nvPr/>
        </p:nvSpPr>
        <p:spPr>
          <a:xfrm>
            <a:off x="-9144" y="4539996"/>
            <a:ext cx="2249424" cy="5349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6" name="Google Shape;86;p14"/>
          <p:cNvSpPr/>
          <p:nvPr/>
        </p:nvSpPr>
        <p:spPr>
          <a:xfrm>
            <a:off x="2359152" y="4533138"/>
            <a:ext cx="6784848" cy="534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1"/>
          </p:nvPr>
        </p:nvSpPr>
        <p:spPr>
          <a:xfrm>
            <a:off x="2362200" y="4537528"/>
            <a:ext cx="65151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80"/>
              <a:buNone/>
              <a:defRPr sz="2800">
                <a:solidFill>
                  <a:srgbClr val="FFFFFF"/>
                </a:solidFill>
              </a:defRPr>
            </a:lvl1pPr>
            <a:lvl2pPr lvl="1" algn="ctr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None/>
              <a:defRPr/>
            </a:lvl2pPr>
            <a:lvl3pPr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None/>
              <a:defRPr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None/>
              <a:defRPr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None/>
              <a:defRPr/>
            </a:lvl5pPr>
            <a:lvl6pPr lvl="5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lvl="6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7pPr>
            <a:lvl8pPr lvl="7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8pPr>
            <a:lvl9pPr lvl="8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dt" idx="10"/>
          </p:nvPr>
        </p:nvSpPr>
        <p:spPr>
          <a:xfrm>
            <a:off x="76200" y="4551524"/>
            <a:ext cx="20574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4"/>
          <p:cNvSpPr txBox="1">
            <a:spLocks noGrp="1"/>
          </p:cNvSpPr>
          <p:nvPr>
            <p:ph type="ftr" idx="11"/>
          </p:nvPr>
        </p:nvSpPr>
        <p:spPr>
          <a:xfrm>
            <a:off x="2085393" y="177404"/>
            <a:ext cx="586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dk2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ldNum" idx="12"/>
          </p:nvPr>
        </p:nvSpPr>
        <p:spPr>
          <a:xfrm>
            <a:off x="8001000" y="171450"/>
            <a:ext cx="8382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/>
          </p:nvPr>
        </p:nvSpPr>
        <p:spPr>
          <a:xfrm>
            <a:off x="2362200" y="2343150"/>
            <a:ext cx="6477000" cy="2038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Quattrocento Sans"/>
              <a:buNone/>
              <a:defRPr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ользовательский макет">
  <p:cSld name="Пользовательский макет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5"/>
          <p:cNvSpPr txBox="1"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5"/>
          <p:cNvSpPr txBox="1">
            <a:spLocks noGrp="1"/>
          </p:cNvSpPr>
          <p:nvPr>
            <p:ph type="dt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ftr" idx="11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sldNum" idx="12"/>
          </p:nvPr>
        </p:nvSpPr>
        <p:spPr>
          <a:xfrm>
            <a:off x="0" y="1123507"/>
            <a:ext cx="533400" cy="18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97" name="Google Shape;97;p15"/>
          <p:cNvSpPr txBox="1">
            <a:spLocks noGrp="1"/>
          </p:cNvSpPr>
          <p:nvPr>
            <p:ph type="body" idx="1"/>
          </p:nvPr>
        </p:nvSpPr>
        <p:spPr>
          <a:xfrm>
            <a:off x="609600" y="1352550"/>
            <a:ext cx="8153400" cy="327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718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143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раздела" type="secHead">
  <p:cSld name="SECTION_HEADER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>
            <a:spLocks noGrp="1"/>
          </p:cNvSpPr>
          <p:nvPr>
            <p:ph type="body" idx="1"/>
          </p:nvPr>
        </p:nvSpPr>
        <p:spPr>
          <a:xfrm>
            <a:off x="1371600" y="2057400"/>
            <a:ext cx="7123113" cy="12549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680"/>
              <a:buNone/>
              <a:defRPr sz="2800">
                <a:solidFill>
                  <a:schemeClr val="dk2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05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91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0" y="1143000"/>
            <a:ext cx="9144000" cy="85725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1" name="Google Shape;101;p16"/>
          <p:cNvSpPr/>
          <p:nvPr/>
        </p:nvSpPr>
        <p:spPr>
          <a:xfrm>
            <a:off x="0" y="1200150"/>
            <a:ext cx="1295400" cy="7429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2" name="Google Shape;102;p16"/>
          <p:cNvSpPr/>
          <p:nvPr/>
        </p:nvSpPr>
        <p:spPr>
          <a:xfrm>
            <a:off x="1371600" y="1200150"/>
            <a:ext cx="7772400" cy="7429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03" name="Google Shape;103;p16"/>
          <p:cNvSpPr txBox="1">
            <a:spLocks noGrp="1"/>
          </p:cNvSpPr>
          <p:nvPr>
            <p:ph type="title"/>
          </p:nvPr>
        </p:nvSpPr>
        <p:spPr>
          <a:xfrm>
            <a:off x="1371600" y="1200150"/>
            <a:ext cx="7620000" cy="742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400"/>
              <a:buFont typeface="Quattrocento Sans"/>
              <a:buNone/>
              <a:defRPr sz="4400" b="0" cap="none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16"/>
          <p:cNvSpPr txBox="1">
            <a:spLocks noGrp="1"/>
          </p:cNvSpPr>
          <p:nvPr>
            <p:ph type="dt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16"/>
          <p:cNvSpPr txBox="1">
            <a:spLocks noGrp="1"/>
          </p:cNvSpPr>
          <p:nvPr>
            <p:ph type="sldNum" idx="12"/>
          </p:nvPr>
        </p:nvSpPr>
        <p:spPr>
          <a:xfrm>
            <a:off x="0" y="1314450"/>
            <a:ext cx="1295400" cy="5262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  <a:defRPr sz="2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ftr" idx="11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Сравнение">
  <p:cSld name="Сравнение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7"/>
          <p:cNvSpPr txBox="1">
            <a:spLocks noGrp="1"/>
          </p:cNvSpPr>
          <p:nvPr>
            <p:ph type="title"/>
          </p:nvPr>
        </p:nvSpPr>
        <p:spPr>
          <a:xfrm>
            <a:off x="612648" y="118110"/>
            <a:ext cx="815340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Quattrocento Sans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9" name="Google Shape;109;p17"/>
          <p:cNvSpPr txBox="1">
            <a:spLocks noGrp="1"/>
          </p:cNvSpPr>
          <p:nvPr>
            <p:ph type="body" idx="1"/>
          </p:nvPr>
        </p:nvSpPr>
        <p:spPr>
          <a:xfrm>
            <a:off x="609600" y="1919818"/>
            <a:ext cx="38862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718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143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10" name="Google Shape;110;p17"/>
          <p:cNvSpPr txBox="1">
            <a:spLocks noGrp="1"/>
          </p:cNvSpPr>
          <p:nvPr>
            <p:ph type="body" idx="2"/>
          </p:nvPr>
        </p:nvSpPr>
        <p:spPr>
          <a:xfrm>
            <a:off x="4800600" y="1919818"/>
            <a:ext cx="38862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718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143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11" name="Google Shape;111;p17"/>
          <p:cNvSpPr txBox="1">
            <a:spLocks noGrp="1"/>
          </p:cNvSpPr>
          <p:nvPr>
            <p:ph type="dt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17"/>
          <p:cNvSpPr txBox="1">
            <a:spLocks noGrp="1"/>
          </p:cNvSpPr>
          <p:nvPr>
            <p:ph type="sldNum" idx="12"/>
          </p:nvPr>
        </p:nvSpPr>
        <p:spPr>
          <a:xfrm>
            <a:off x="0" y="1123507"/>
            <a:ext cx="533400" cy="18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13" name="Google Shape;113;p17"/>
          <p:cNvSpPr txBox="1">
            <a:spLocks noGrp="1"/>
          </p:cNvSpPr>
          <p:nvPr>
            <p:ph type="ftr" idx="11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7"/>
          <p:cNvSpPr txBox="1">
            <a:spLocks noGrp="1"/>
          </p:cNvSpPr>
          <p:nvPr>
            <p:ph type="body" idx="3"/>
          </p:nvPr>
        </p:nvSpPr>
        <p:spPr>
          <a:xfrm>
            <a:off x="609600" y="1362287"/>
            <a:ext cx="3886200" cy="53035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Font typeface="Quattrocento Sans"/>
              <a:buNone/>
              <a:defRPr sz="2000" b="1">
                <a:solidFill>
                  <a:srgbClr val="FFFFFF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143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15" name="Google Shape;115;p17"/>
          <p:cNvSpPr txBox="1">
            <a:spLocks noGrp="1"/>
          </p:cNvSpPr>
          <p:nvPr>
            <p:ph type="body" idx="4"/>
          </p:nvPr>
        </p:nvSpPr>
        <p:spPr>
          <a:xfrm>
            <a:off x="4800600" y="1362287"/>
            <a:ext cx="3886200" cy="53035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200"/>
              <a:buFont typeface="Quattrocento Sans"/>
              <a:buNone/>
              <a:defRPr sz="2000" b="1">
                <a:solidFill>
                  <a:srgbClr val="FFFFFF"/>
                </a:solidFill>
              </a:defRPr>
            </a:lvl1pPr>
            <a:lvl2pPr marL="914400" lvl="1" indent="-30861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143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Только заголовок" type="titleOnly">
  <p:cSld name="TITLE_ONLY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8"/>
          <p:cNvSpPr txBox="1">
            <a:spLocks noGrp="1"/>
          </p:cNvSpPr>
          <p:nvPr>
            <p:ph type="dt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8"/>
          <p:cNvSpPr txBox="1">
            <a:spLocks noGrp="1"/>
          </p:cNvSpPr>
          <p:nvPr>
            <p:ph type="ftr" idx="11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0" name="Google Shape;120;p18"/>
          <p:cNvSpPr txBox="1">
            <a:spLocks noGrp="1"/>
          </p:cNvSpPr>
          <p:nvPr>
            <p:ph type="sldNum" idx="12"/>
          </p:nvPr>
        </p:nvSpPr>
        <p:spPr>
          <a:xfrm>
            <a:off x="0" y="1123507"/>
            <a:ext cx="533400" cy="18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Рисунок с подписью" type="picTx">
  <p:cSld name="PICTURE_WITH_CAPTION_TEXT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>
            <a:spLocks noGrp="1"/>
          </p:cNvSpPr>
          <p:nvPr>
            <p:ph type="pic" idx="2"/>
          </p:nvPr>
        </p:nvSpPr>
        <p:spPr>
          <a:xfrm>
            <a:off x="1557668" y="0"/>
            <a:ext cx="7586332" cy="3419856"/>
          </a:xfrm>
          <a:prstGeom prst="rect">
            <a:avLst/>
          </a:prstGeom>
          <a:solidFill>
            <a:srgbClr val="333333"/>
          </a:solidFill>
          <a:ln>
            <a:noFill/>
          </a:ln>
        </p:spPr>
      </p:sp>
      <p:sp>
        <p:nvSpPr>
          <p:cNvPr id="123" name="Google Shape;123;p19"/>
          <p:cNvSpPr txBox="1">
            <a:spLocks noGrp="1"/>
          </p:cNvSpPr>
          <p:nvPr>
            <p:ph type="body" idx="1"/>
          </p:nvPr>
        </p:nvSpPr>
        <p:spPr>
          <a:xfrm>
            <a:off x="1600200" y="4114800"/>
            <a:ext cx="7315200" cy="514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20"/>
              <a:buFont typeface="Quattrocento Sans"/>
              <a:buNone/>
              <a:defRPr sz="1700"/>
            </a:lvl1pPr>
            <a:lvl2pPr marL="914400" lvl="1" indent="-22860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840"/>
              <a:buFont typeface="Quattrocento Sans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750"/>
              <a:buFont typeface="Quattrocento Sans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675"/>
              <a:buFont typeface="Quattrocento Sans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585"/>
              <a:buFont typeface="Quattrocento Sans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124" name="Google Shape;124;p19"/>
          <p:cNvSpPr/>
          <p:nvPr/>
        </p:nvSpPr>
        <p:spPr>
          <a:xfrm>
            <a:off x="-9144" y="3429000"/>
            <a:ext cx="9144000" cy="66522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5" name="Google Shape;125;p19"/>
          <p:cNvSpPr/>
          <p:nvPr/>
        </p:nvSpPr>
        <p:spPr>
          <a:xfrm>
            <a:off x="-9144" y="3497580"/>
            <a:ext cx="1463040" cy="53492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6" name="Google Shape;126;p19"/>
          <p:cNvSpPr/>
          <p:nvPr/>
        </p:nvSpPr>
        <p:spPr>
          <a:xfrm>
            <a:off x="1545336" y="3490722"/>
            <a:ext cx="7589520" cy="5349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7" name="Google Shape;127;p19"/>
          <p:cNvSpPr txBox="1">
            <a:spLocks noGrp="1"/>
          </p:cNvSpPr>
          <p:nvPr>
            <p:ph type="title"/>
          </p:nvPr>
        </p:nvSpPr>
        <p:spPr>
          <a:xfrm>
            <a:off x="1600200" y="3543300"/>
            <a:ext cx="73152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Quattrocento Sans"/>
              <a:buNone/>
              <a:defRPr sz="2800" b="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8" name="Google Shape;128;p19"/>
          <p:cNvSpPr/>
          <p:nvPr/>
        </p:nvSpPr>
        <p:spPr>
          <a:xfrm>
            <a:off x="1447800" y="0"/>
            <a:ext cx="100584" cy="515035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29" name="Google Shape;129;p19"/>
          <p:cNvSpPr txBox="1">
            <a:spLocks noGrp="1"/>
          </p:cNvSpPr>
          <p:nvPr>
            <p:ph type="dt" idx="10"/>
          </p:nvPr>
        </p:nvSpPr>
        <p:spPr>
          <a:xfrm>
            <a:off x="6248400" y="4686300"/>
            <a:ext cx="2667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9"/>
          <p:cNvSpPr txBox="1">
            <a:spLocks noGrp="1"/>
          </p:cNvSpPr>
          <p:nvPr>
            <p:ph type="sldNum" idx="12"/>
          </p:nvPr>
        </p:nvSpPr>
        <p:spPr>
          <a:xfrm>
            <a:off x="0" y="3500437"/>
            <a:ext cx="1447800" cy="4976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  <a:defRPr sz="28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31" name="Google Shape;131;p19"/>
          <p:cNvSpPr txBox="1">
            <a:spLocks noGrp="1"/>
          </p:cNvSpPr>
          <p:nvPr>
            <p:ph type="ftr" idx="11"/>
          </p:nvPr>
        </p:nvSpPr>
        <p:spPr>
          <a:xfrm>
            <a:off x="1600200" y="4686155"/>
            <a:ext cx="4572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Заголовок и объект" type="obj">
  <p:cSld name="OBJECT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718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143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0" y="1123507"/>
            <a:ext cx="533400" cy="18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>
  <p:cSld name="Title Slid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>
            <a:spLocks noGrp="1"/>
          </p:cNvSpPr>
          <p:nvPr>
            <p:ph type="pic" idx="2"/>
          </p:nvPr>
        </p:nvSpPr>
        <p:spPr>
          <a:xfrm>
            <a:off x="3599893" y="1273121"/>
            <a:ext cx="2392073" cy="1630830"/>
          </a:xfrm>
          <a:prstGeom prst="rect">
            <a:avLst/>
          </a:prstGeom>
          <a:noFill/>
          <a:ln>
            <a:noFill/>
          </a:ln>
        </p:spPr>
      </p:sp>
      <p:sp>
        <p:nvSpPr>
          <p:cNvPr id="28" name="Google Shape;28;p4"/>
          <p:cNvSpPr>
            <a:spLocks noGrp="1"/>
          </p:cNvSpPr>
          <p:nvPr>
            <p:ph type="pic" idx="3"/>
          </p:nvPr>
        </p:nvSpPr>
        <p:spPr>
          <a:xfrm>
            <a:off x="6176371" y="1262228"/>
            <a:ext cx="2392073" cy="163083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4"/>
          <p:cNvSpPr>
            <a:spLocks noGrp="1"/>
          </p:cNvSpPr>
          <p:nvPr>
            <p:ph type="pic" idx="4"/>
          </p:nvPr>
        </p:nvSpPr>
        <p:spPr>
          <a:xfrm>
            <a:off x="3599893" y="3099303"/>
            <a:ext cx="2392073" cy="1630830"/>
          </a:xfrm>
          <a:prstGeom prst="rect">
            <a:avLst/>
          </a:prstGeom>
          <a:noFill/>
          <a:ln>
            <a:noFill/>
          </a:ln>
        </p:spPr>
      </p:sp>
      <p:sp>
        <p:nvSpPr>
          <p:cNvPr id="30" name="Google Shape;30;p4"/>
          <p:cNvSpPr>
            <a:spLocks noGrp="1"/>
          </p:cNvSpPr>
          <p:nvPr>
            <p:ph type="pic" idx="5"/>
          </p:nvPr>
        </p:nvSpPr>
        <p:spPr>
          <a:xfrm>
            <a:off x="6176371" y="3088411"/>
            <a:ext cx="2392073" cy="163083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Title Slide">
  <p:cSld name="6_Title Slid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>
            <a:spLocks noGrp="1"/>
          </p:cNvSpPr>
          <p:nvPr>
            <p:ph type="pic" idx="2"/>
          </p:nvPr>
        </p:nvSpPr>
        <p:spPr>
          <a:xfrm>
            <a:off x="1889259" y="1588294"/>
            <a:ext cx="1867601" cy="1868698"/>
          </a:xfrm>
          <a:prstGeom prst="rect">
            <a:avLst/>
          </a:prstGeom>
          <a:noFill/>
          <a:ln>
            <a:noFill/>
          </a:ln>
        </p:spPr>
      </p:sp>
      <p:sp>
        <p:nvSpPr>
          <p:cNvPr id="44" name="Google Shape;44;p8"/>
          <p:cNvSpPr>
            <a:spLocks noGrp="1"/>
          </p:cNvSpPr>
          <p:nvPr>
            <p:ph type="pic" idx="3"/>
          </p:nvPr>
        </p:nvSpPr>
        <p:spPr>
          <a:xfrm>
            <a:off x="5387142" y="1588294"/>
            <a:ext cx="1867601" cy="1868698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Пустой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9"/>
          <p:cNvSpPr txBox="1">
            <a:spLocks noGrp="1"/>
          </p:cNvSpPr>
          <p:nvPr>
            <p:ph type="dt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ftr" idx="11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ldNum" idx="12"/>
          </p:nvPr>
        </p:nvSpPr>
        <p:spPr>
          <a:xfrm>
            <a:off x="0" y="4686300"/>
            <a:ext cx="533400" cy="285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/>
          <p:nvPr/>
        </p:nvSpPr>
        <p:spPr>
          <a:xfrm>
            <a:off x="0" y="0"/>
            <a:ext cx="9144001" cy="51435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9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2201823" y="844027"/>
            <a:ext cx="4740354" cy="97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55EA9"/>
              </a:buClr>
              <a:buSzPts val="1400"/>
              <a:buFont typeface="Trebuchet MS"/>
              <a:buNone/>
              <a:defRPr sz="6275" b="1" i="0">
                <a:solidFill>
                  <a:srgbClr val="055EA9"/>
                </a:solidFill>
                <a:latin typeface="Trebuchet MS"/>
                <a:ea typeface="Trebuchet MS"/>
                <a:cs typeface="Trebuchet MS"/>
                <a:sym typeface="Trebuchet MS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ftr" idx="11"/>
          </p:nvPr>
        </p:nvSpPr>
        <p:spPr>
          <a:xfrm>
            <a:off x="3108960" y="4783455"/>
            <a:ext cx="292608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attrocento Sans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dt" idx="10"/>
          </p:nvPr>
        </p:nvSpPr>
        <p:spPr>
          <a:xfrm>
            <a:off x="457200" y="4783455"/>
            <a:ext cx="2103120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Quattrocento Sans"/>
              <a:buNone/>
              <a:defRPr>
                <a:solidFill>
                  <a:srgbClr val="888888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attrocento Sans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sldNum" idx="12"/>
          </p:nvPr>
        </p:nvSpPr>
        <p:spPr>
          <a:xfrm>
            <a:off x="6583681" y="4783455"/>
            <a:ext cx="2103120" cy="1384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idebar">
  <p:cSld name="Sideba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11"/>
          <p:cNvGrpSpPr/>
          <p:nvPr/>
        </p:nvGrpSpPr>
        <p:grpSpPr>
          <a:xfrm>
            <a:off x="0" y="0"/>
            <a:ext cx="3350419" cy="5143500"/>
            <a:chOff x="0" y="0"/>
            <a:chExt cx="4467225" cy="6858000"/>
          </a:xfrm>
        </p:grpSpPr>
        <p:sp>
          <p:nvSpPr>
            <p:cNvPr id="57" name="Google Shape;57;p11"/>
            <p:cNvSpPr/>
            <p:nvPr/>
          </p:nvSpPr>
          <p:spPr>
            <a:xfrm>
              <a:off x="0" y="0"/>
              <a:ext cx="4467225" cy="6858000"/>
            </a:xfrm>
            <a:custGeom>
              <a:avLst/>
              <a:gdLst/>
              <a:ahLst/>
              <a:cxnLst/>
              <a:rect l="l" t="t" r="r" b="b"/>
              <a:pathLst>
                <a:path w="6278" h="9600" extrusionOk="0">
                  <a:moveTo>
                    <a:pt x="0" y="0"/>
                  </a:moveTo>
                  <a:lnTo>
                    <a:pt x="5611" y="0"/>
                  </a:lnTo>
                  <a:lnTo>
                    <a:pt x="6278" y="9600"/>
                  </a:lnTo>
                  <a:lnTo>
                    <a:pt x="0" y="9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4726"/>
            </a:solidFill>
            <a:ln>
              <a:noFill/>
            </a:ln>
            <a:effectLst>
              <a:outerShdw blurRad="50800" dist="25400" algn="l" rotWithShape="0">
                <a:srgbClr val="000000">
                  <a:alpha val="29019"/>
                </a:srgbClr>
              </a:outerShdw>
            </a:effectLst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50"/>
                <a:buFont typeface="Quattrocento Sans"/>
                <a:buNone/>
              </a:pPr>
              <a:endParaRPr sz="1350" b="0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endParaRPr>
            </a:p>
          </p:txBody>
        </p:sp>
        <p:grpSp>
          <p:nvGrpSpPr>
            <p:cNvPr id="58" name="Google Shape;58;p11"/>
            <p:cNvGrpSpPr/>
            <p:nvPr/>
          </p:nvGrpSpPr>
          <p:grpSpPr>
            <a:xfrm>
              <a:off x="0" y="635915"/>
              <a:ext cx="4467225" cy="6222085"/>
              <a:chOff x="0" y="635915"/>
              <a:chExt cx="4467225" cy="6222085"/>
            </a:xfrm>
          </p:grpSpPr>
          <p:sp>
            <p:nvSpPr>
              <p:cNvPr id="59" name="Google Shape;59;p11"/>
              <p:cNvSpPr/>
              <p:nvPr/>
            </p:nvSpPr>
            <p:spPr>
              <a:xfrm>
                <a:off x="0" y="4770159"/>
                <a:ext cx="2397125" cy="1467864"/>
              </a:xfrm>
              <a:custGeom>
                <a:avLst/>
                <a:gdLst/>
                <a:ahLst/>
                <a:cxnLst/>
                <a:rect l="l" t="t" r="r" b="b"/>
                <a:pathLst>
                  <a:path w="1510" h="921" extrusionOk="0">
                    <a:moveTo>
                      <a:pt x="532" y="0"/>
                    </a:moveTo>
                    <a:lnTo>
                      <a:pt x="0" y="296"/>
                    </a:lnTo>
                    <a:lnTo>
                      <a:pt x="0" y="881"/>
                    </a:lnTo>
                    <a:lnTo>
                      <a:pt x="1510" y="921"/>
                    </a:lnTo>
                    <a:lnTo>
                      <a:pt x="532" y="0"/>
                    </a:lnTo>
                    <a:close/>
                  </a:path>
                </a:pathLst>
              </a:custGeom>
              <a:solidFill>
                <a:srgbClr val="000000">
                  <a:alpha val="117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Quattrocento Sans"/>
                  <a:buNone/>
                </a:pPr>
                <a:endParaRPr sz="1350" b="0" i="0" u="none" strike="noStrike" cap="none">
                  <a:solidFill>
                    <a:srgbClr val="59595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0" name="Google Shape;60;p11"/>
              <p:cNvSpPr/>
              <p:nvPr/>
            </p:nvSpPr>
            <p:spPr>
              <a:xfrm>
                <a:off x="2190750" y="6238022"/>
                <a:ext cx="1546225" cy="619978"/>
              </a:xfrm>
              <a:custGeom>
                <a:avLst/>
                <a:gdLst/>
                <a:ahLst/>
                <a:cxnLst/>
                <a:rect l="l" t="t" r="r" b="b"/>
                <a:pathLst>
                  <a:path w="2173" h="869" extrusionOk="0">
                    <a:moveTo>
                      <a:pt x="289" y="0"/>
                    </a:moveTo>
                    <a:lnTo>
                      <a:pt x="0" y="869"/>
                    </a:lnTo>
                    <a:lnTo>
                      <a:pt x="2173" y="869"/>
                    </a:lnTo>
                    <a:lnTo>
                      <a:pt x="289" y="0"/>
                    </a:lnTo>
                    <a:close/>
                  </a:path>
                </a:pathLst>
              </a:custGeom>
              <a:solidFill>
                <a:srgbClr val="000000">
                  <a:alpha val="117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Quattrocento Sans"/>
                  <a:buNone/>
                </a:pPr>
                <a:endParaRPr sz="1350" b="0" i="0" u="none" strike="noStrike" cap="none">
                  <a:solidFill>
                    <a:srgbClr val="59595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1" name="Google Shape;61;p11"/>
              <p:cNvSpPr/>
              <p:nvPr/>
            </p:nvSpPr>
            <p:spPr>
              <a:xfrm>
                <a:off x="0" y="6489838"/>
                <a:ext cx="1636713" cy="368162"/>
              </a:xfrm>
              <a:custGeom>
                <a:avLst/>
                <a:gdLst/>
                <a:ahLst/>
                <a:cxnLst/>
                <a:rect l="l" t="t" r="r" b="b"/>
                <a:pathLst>
                  <a:path w="1031" h="231" extrusionOk="0">
                    <a:moveTo>
                      <a:pt x="0" y="0"/>
                    </a:moveTo>
                    <a:lnTo>
                      <a:pt x="0" y="231"/>
                    </a:lnTo>
                    <a:lnTo>
                      <a:pt x="1031" y="23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17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Quattrocento Sans"/>
                  <a:buNone/>
                </a:pPr>
                <a:endParaRPr sz="1350" b="0" i="0" u="none" strike="noStrike" cap="none">
                  <a:solidFill>
                    <a:srgbClr val="59595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2" name="Google Shape;62;p11"/>
              <p:cNvSpPr/>
              <p:nvPr/>
            </p:nvSpPr>
            <p:spPr>
              <a:xfrm>
                <a:off x="4054475" y="6590246"/>
                <a:ext cx="412750" cy="267754"/>
              </a:xfrm>
              <a:custGeom>
                <a:avLst/>
                <a:gdLst/>
                <a:ahLst/>
                <a:cxnLst/>
                <a:rect l="l" t="t" r="r" b="b"/>
                <a:pathLst>
                  <a:path w="260" h="168" extrusionOk="0">
                    <a:moveTo>
                      <a:pt x="248" y="0"/>
                    </a:moveTo>
                    <a:lnTo>
                      <a:pt x="0" y="168"/>
                    </a:lnTo>
                    <a:lnTo>
                      <a:pt x="260" y="168"/>
                    </a:lnTo>
                    <a:lnTo>
                      <a:pt x="248" y="0"/>
                    </a:lnTo>
                    <a:close/>
                  </a:path>
                </a:pathLst>
              </a:custGeom>
              <a:solidFill>
                <a:srgbClr val="000000">
                  <a:alpha val="117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Quattrocento Sans"/>
                  <a:buNone/>
                </a:pPr>
                <a:endParaRPr sz="1350" b="0" i="0" u="none" strike="noStrike" cap="none">
                  <a:solidFill>
                    <a:srgbClr val="59595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3" name="Google Shape;63;p11"/>
              <p:cNvSpPr/>
              <p:nvPr/>
            </p:nvSpPr>
            <p:spPr>
              <a:xfrm>
                <a:off x="2397125" y="2988322"/>
                <a:ext cx="1993900" cy="3249701"/>
              </a:xfrm>
              <a:custGeom>
                <a:avLst/>
                <a:gdLst/>
                <a:ahLst/>
                <a:cxnLst/>
                <a:rect l="l" t="t" r="r" b="b"/>
                <a:pathLst>
                  <a:path w="1256" h="2039" extrusionOk="0">
                    <a:moveTo>
                      <a:pt x="709" y="0"/>
                    </a:moveTo>
                    <a:lnTo>
                      <a:pt x="0" y="2039"/>
                    </a:lnTo>
                    <a:lnTo>
                      <a:pt x="1256" y="1741"/>
                    </a:lnTo>
                    <a:lnTo>
                      <a:pt x="1161" y="370"/>
                    </a:lnTo>
                    <a:lnTo>
                      <a:pt x="709" y="0"/>
                    </a:lnTo>
                    <a:close/>
                  </a:path>
                </a:pathLst>
              </a:custGeom>
              <a:solidFill>
                <a:srgbClr val="000000">
                  <a:alpha val="117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Quattrocento Sans"/>
                  <a:buNone/>
                </a:pPr>
                <a:endParaRPr sz="1350" b="0" i="0" u="none" strike="noStrike" cap="none">
                  <a:solidFill>
                    <a:srgbClr val="59595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4" name="Google Shape;64;p11"/>
              <p:cNvSpPr/>
              <p:nvPr/>
            </p:nvSpPr>
            <p:spPr>
              <a:xfrm>
                <a:off x="0" y="635915"/>
                <a:ext cx="1606550" cy="4139026"/>
              </a:xfrm>
              <a:custGeom>
                <a:avLst/>
                <a:gdLst/>
                <a:ahLst/>
                <a:cxnLst/>
                <a:rect l="l" t="t" r="r" b="b"/>
                <a:pathLst>
                  <a:path w="2258" h="5794" extrusionOk="0">
                    <a:moveTo>
                      <a:pt x="0" y="0"/>
                    </a:moveTo>
                    <a:lnTo>
                      <a:pt x="0" y="1882"/>
                    </a:lnTo>
                    <a:lnTo>
                      <a:pt x="1195" y="5794"/>
                    </a:lnTo>
                    <a:lnTo>
                      <a:pt x="2258" y="148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>
                  <a:alpha val="117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Quattrocento Sans"/>
                  <a:buNone/>
                </a:pPr>
                <a:endParaRPr sz="1350" b="0" i="0" u="none" strike="noStrike" cap="none">
                  <a:solidFill>
                    <a:srgbClr val="59595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5" name="Google Shape;65;p11"/>
              <p:cNvSpPr/>
              <p:nvPr/>
            </p:nvSpPr>
            <p:spPr>
              <a:xfrm>
                <a:off x="3522663" y="1947589"/>
                <a:ext cx="674688" cy="1040733"/>
              </a:xfrm>
              <a:custGeom>
                <a:avLst/>
                <a:gdLst/>
                <a:ahLst/>
                <a:cxnLst/>
                <a:rect l="l" t="t" r="r" b="b"/>
                <a:pathLst>
                  <a:path w="425" h="653" extrusionOk="0">
                    <a:moveTo>
                      <a:pt x="381" y="0"/>
                    </a:moveTo>
                    <a:lnTo>
                      <a:pt x="0" y="653"/>
                    </a:lnTo>
                    <a:lnTo>
                      <a:pt x="425" y="632"/>
                    </a:lnTo>
                    <a:lnTo>
                      <a:pt x="381" y="0"/>
                    </a:lnTo>
                    <a:close/>
                  </a:path>
                </a:pathLst>
              </a:custGeom>
              <a:solidFill>
                <a:srgbClr val="000000">
                  <a:alpha val="117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Quattrocento Sans"/>
                  <a:buNone/>
                </a:pPr>
                <a:endParaRPr sz="1350" b="0" i="0" u="none" strike="noStrike" cap="none">
                  <a:solidFill>
                    <a:srgbClr val="59595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  <p:grpSp>
          <p:nvGrpSpPr>
            <p:cNvPr id="66" name="Google Shape;66;p11"/>
            <p:cNvGrpSpPr/>
            <p:nvPr/>
          </p:nvGrpSpPr>
          <p:grpSpPr>
            <a:xfrm>
              <a:off x="0" y="0"/>
              <a:ext cx="4240213" cy="5241915"/>
              <a:chOff x="0" y="0"/>
              <a:chExt cx="4240213" cy="5241915"/>
            </a:xfrm>
          </p:grpSpPr>
          <p:sp>
            <p:nvSpPr>
              <p:cNvPr id="67" name="Google Shape;67;p11"/>
              <p:cNvSpPr/>
              <p:nvPr/>
            </p:nvSpPr>
            <p:spPr>
              <a:xfrm>
                <a:off x="3522663" y="2954853"/>
                <a:ext cx="717550" cy="623165"/>
              </a:xfrm>
              <a:custGeom>
                <a:avLst/>
                <a:gdLst/>
                <a:ahLst/>
                <a:cxnLst/>
                <a:rect l="l" t="t" r="r" b="b"/>
                <a:pathLst>
                  <a:path w="452" h="391" extrusionOk="0">
                    <a:moveTo>
                      <a:pt x="425" y="0"/>
                    </a:moveTo>
                    <a:lnTo>
                      <a:pt x="0" y="21"/>
                    </a:lnTo>
                    <a:lnTo>
                      <a:pt x="452" y="391"/>
                    </a:lnTo>
                    <a:lnTo>
                      <a:pt x="425" y="0"/>
                    </a:lnTo>
                    <a:close/>
                  </a:path>
                </a:pathLst>
              </a:custGeom>
              <a:solidFill>
                <a:srgbClr val="FFFFFF">
                  <a:alpha val="117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Quattrocento Sans"/>
                  <a:buNone/>
                </a:pPr>
                <a:endParaRPr sz="1350" b="0" i="0" u="none" strike="noStrike" cap="none">
                  <a:solidFill>
                    <a:srgbClr val="59595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8" name="Google Shape;68;p11"/>
              <p:cNvSpPr/>
              <p:nvPr/>
            </p:nvSpPr>
            <p:spPr>
              <a:xfrm>
                <a:off x="0" y="1979464"/>
                <a:ext cx="850900" cy="3262451"/>
              </a:xfrm>
              <a:custGeom>
                <a:avLst/>
                <a:gdLst/>
                <a:ahLst/>
                <a:cxnLst/>
                <a:rect l="l" t="t" r="r" b="b"/>
                <a:pathLst>
                  <a:path w="1195" h="4566" extrusionOk="0">
                    <a:moveTo>
                      <a:pt x="0" y="0"/>
                    </a:moveTo>
                    <a:lnTo>
                      <a:pt x="0" y="4566"/>
                    </a:lnTo>
                    <a:lnTo>
                      <a:pt x="1188" y="3906"/>
                    </a:lnTo>
                    <a:lnTo>
                      <a:pt x="1188" y="3906"/>
                    </a:lnTo>
                    <a:lnTo>
                      <a:pt x="1195" y="3912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17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Quattrocento Sans"/>
                  <a:buNone/>
                </a:pPr>
                <a:endParaRPr sz="1350" b="0" i="0" u="none" strike="noStrike" cap="none">
                  <a:solidFill>
                    <a:srgbClr val="59595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69" name="Google Shape;69;p11"/>
              <p:cNvSpPr/>
              <p:nvPr/>
            </p:nvSpPr>
            <p:spPr>
              <a:xfrm>
                <a:off x="849313" y="1698961"/>
                <a:ext cx="2673350" cy="3075979"/>
              </a:xfrm>
              <a:custGeom>
                <a:avLst/>
                <a:gdLst/>
                <a:ahLst/>
                <a:cxnLst/>
                <a:rect l="l" t="t" r="r" b="b"/>
                <a:pathLst>
                  <a:path w="3758" h="4306" extrusionOk="0">
                    <a:moveTo>
                      <a:pt x="0" y="4306"/>
                    </a:moveTo>
                    <a:lnTo>
                      <a:pt x="3758" y="1805"/>
                    </a:lnTo>
                    <a:lnTo>
                      <a:pt x="1064" y="0"/>
                    </a:lnTo>
                  </a:path>
                </a:pathLst>
              </a:custGeom>
              <a:solidFill>
                <a:srgbClr val="FFFFFF">
                  <a:alpha val="117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Quattrocento Sans"/>
                  <a:buNone/>
                </a:pPr>
                <a:endParaRPr sz="1350" b="0" i="0" u="none" strike="noStrike" cap="none">
                  <a:solidFill>
                    <a:srgbClr val="59595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  <p:sp>
            <p:nvSpPr>
              <p:cNvPr id="70" name="Google Shape;70;p11"/>
              <p:cNvSpPr/>
              <p:nvPr/>
            </p:nvSpPr>
            <p:spPr>
              <a:xfrm>
                <a:off x="1114425" y="0"/>
                <a:ext cx="2908300" cy="1698961"/>
              </a:xfrm>
              <a:custGeom>
                <a:avLst/>
                <a:gdLst/>
                <a:ahLst/>
                <a:cxnLst/>
                <a:rect l="l" t="t" r="r" b="b"/>
                <a:pathLst>
                  <a:path w="1832" h="1066" extrusionOk="0">
                    <a:moveTo>
                      <a:pt x="0" y="0"/>
                    </a:moveTo>
                    <a:lnTo>
                      <a:pt x="310" y="1066"/>
                    </a:lnTo>
                    <a:lnTo>
                      <a:pt x="1832" y="269"/>
                    </a:lnTo>
                    <a:lnTo>
                      <a:pt x="1813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>
                  <a:alpha val="1176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350"/>
                  <a:buFont typeface="Quattrocento Sans"/>
                  <a:buNone/>
                </a:pPr>
                <a:endParaRPr sz="1350" b="0" i="0" u="none" strike="noStrike" cap="none">
                  <a:solidFill>
                    <a:srgbClr val="595959"/>
                  </a:solidFill>
                  <a:latin typeface="Quattrocento Sans"/>
                  <a:ea typeface="Quattrocento Sans"/>
                  <a:cs typeface="Quattrocento Sans"/>
                  <a:sym typeface="Quattrocento Sans"/>
                </a:endParaRPr>
              </a:p>
            </p:txBody>
          </p:sp>
        </p:grpSp>
      </p:grpSp>
      <p:sp>
        <p:nvSpPr>
          <p:cNvPr id="71" name="Google Shape;71;p11"/>
          <p:cNvSpPr txBox="1">
            <a:spLocks noGrp="1"/>
          </p:cNvSpPr>
          <p:nvPr>
            <p:ph type="ftr" idx="11"/>
          </p:nvPr>
        </p:nvSpPr>
        <p:spPr>
          <a:xfrm>
            <a:off x="3709580" y="4767263"/>
            <a:ext cx="4042896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7975947" y="4767263"/>
            <a:ext cx="817324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999999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603504" y="1680210"/>
            <a:ext cx="2414016" cy="3188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20000"/>
              </a:lnSpc>
              <a:spcBef>
                <a:spcPts val="700"/>
              </a:spcBef>
              <a:spcAft>
                <a:spcPts val="0"/>
              </a:spcAft>
              <a:buSzPts val="810"/>
              <a:buNone/>
              <a:defRPr sz="1350">
                <a:solidFill>
                  <a:schemeClr val="lt1"/>
                </a:solidFill>
              </a:defRPr>
            </a:lvl1pPr>
            <a:lvl2pPr marL="914400" lvl="1" indent="-344169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SzPts val="1820"/>
              <a:buChar char="?"/>
              <a:defRPr>
                <a:solidFill>
                  <a:schemeClr val="lt1"/>
                </a:solidFill>
              </a:defRPr>
            </a:lvl2pPr>
            <a:lvl3pPr marL="1371600" lvl="2" indent="-338137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725"/>
              <a:buChar char="■"/>
              <a:defRPr>
                <a:solidFill>
                  <a:schemeClr val="lt1"/>
                </a:solidFill>
              </a:defRPr>
            </a:lvl3pPr>
            <a:lvl4pPr marL="1828800" lvl="3" indent="-3238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■"/>
              <a:defRPr>
                <a:solidFill>
                  <a:schemeClr val="lt1"/>
                </a:solidFill>
              </a:defRPr>
            </a:lvl4pPr>
            <a:lvl5pPr marL="2286000" lvl="4" indent="-31115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00"/>
              <a:buChar char="■"/>
              <a:defRPr>
                <a:solidFill>
                  <a:schemeClr val="lt1"/>
                </a:solidFill>
              </a:defRPr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4" name="Google Shape;74;p11"/>
          <p:cNvSpPr txBox="1">
            <a:spLocks noGrp="1"/>
          </p:cNvSpPr>
          <p:nvPr>
            <p:ph type="title"/>
          </p:nvPr>
        </p:nvSpPr>
        <p:spPr>
          <a:xfrm>
            <a:off x="178308" y="260604"/>
            <a:ext cx="2756916" cy="10767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Quattrocento Sans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Два объекта" type="twoObj">
  <p:cSld name="TWO_OBJECTS"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body" idx="1"/>
          </p:nvPr>
        </p:nvSpPr>
        <p:spPr>
          <a:xfrm>
            <a:off x="609600" y="1352551"/>
            <a:ext cx="3886200" cy="3268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718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143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body" idx="2"/>
          </p:nvPr>
        </p:nvSpPr>
        <p:spPr>
          <a:xfrm>
            <a:off x="4844901" y="1352549"/>
            <a:ext cx="3886200" cy="3268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97180" algn="l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SzPts val="1080"/>
              <a:buChar char="◻"/>
              <a:defRPr/>
            </a:lvl1pPr>
            <a:lvl2pPr marL="914400" lvl="1" indent="-308610" algn="l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SzPts val="1260"/>
              <a:buChar char="?"/>
              <a:defRPr/>
            </a:lvl2pPr>
            <a:lvl3pPr marL="1371600" lvl="2" indent="-314325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SzPts val="1350"/>
              <a:buChar char="■"/>
              <a:defRPr/>
            </a:lvl3pPr>
            <a:lvl4pPr marL="1828800" lvl="3" indent="-31432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350"/>
              <a:buChar char="■"/>
              <a:defRPr/>
            </a:lvl4pPr>
            <a:lvl5pPr marL="2286000" lvl="4" indent="-302895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170"/>
              <a:buChar char="■"/>
              <a:defRPr/>
            </a:lvl5pPr>
            <a:lvl6pPr marL="2743200" lvl="5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None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dt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0" y="1123507"/>
            <a:ext cx="533400" cy="18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81" name="Google Shape;81;p12"/>
          <p:cNvSpPr txBox="1">
            <a:spLocks noGrp="1"/>
          </p:cNvSpPr>
          <p:nvPr>
            <p:ph type="ftr" idx="11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&amp; Subtitle copy" type="tx">
  <p:cSld name="TITLE_AND_BODY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body" idx="1"/>
          </p:nvPr>
        </p:nvSpPr>
        <p:spPr>
          <a:xfrm>
            <a:off x="612648" y="1352550"/>
            <a:ext cx="8153400" cy="3242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339090" algn="l" rtl="0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Clr>
                <a:schemeClr val="accent2"/>
              </a:buClr>
              <a:buSzPts val="1740"/>
              <a:buFont typeface="Noto Sans Symbols"/>
              <a:buChar char="◻"/>
              <a:defRPr sz="29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914400" marR="0" lvl="1" indent="-344169" algn="l" rtl="0">
              <a:lnSpc>
                <a:spcPct val="100000"/>
              </a:lnSpc>
              <a:spcBef>
                <a:spcPts val="550"/>
              </a:spcBef>
              <a:spcAft>
                <a:spcPts val="0"/>
              </a:spcAft>
              <a:buClr>
                <a:schemeClr val="accent1"/>
              </a:buClr>
              <a:buSzPts val="1820"/>
              <a:buFont typeface="Noto Sans Symbols"/>
              <a:buChar char="🞑"/>
              <a:defRPr sz="26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1371600" marR="0" lvl="2" indent="-33813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2"/>
              </a:buClr>
              <a:buSzPts val="1725"/>
              <a:buFont typeface="Noto Sans Symbols"/>
              <a:buChar char="■"/>
              <a:defRPr sz="23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3"/>
              </a:buClr>
              <a:buSzPts val="15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2286000" marR="0" lvl="4" indent="-3111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300"/>
              <a:buFont typeface="Noto Sans Symbols"/>
              <a:buChar char="■"/>
              <a:defRPr sz="20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Noto Sans Symbols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accent4"/>
              </a:buClr>
              <a:buSzPts val="1800"/>
              <a:buFont typeface="Noto Sans Symbols"/>
              <a:buChar char="▪"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dt" idx="10"/>
          </p:nvPr>
        </p:nvSpPr>
        <p:spPr>
          <a:xfrm>
            <a:off x="6096000" y="4686300"/>
            <a:ext cx="26670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ftr" idx="11"/>
          </p:nvPr>
        </p:nvSpPr>
        <p:spPr>
          <a:xfrm>
            <a:off x="609601" y="4686155"/>
            <a:ext cx="5421083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0" y="1095170"/>
            <a:ext cx="9144000" cy="24003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" name="Google Shape;14;p1"/>
          <p:cNvSpPr/>
          <p:nvPr/>
        </p:nvSpPr>
        <p:spPr>
          <a:xfrm>
            <a:off x="0" y="1129460"/>
            <a:ext cx="533400" cy="1714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5" name="Google Shape;15;p1"/>
          <p:cNvSpPr/>
          <p:nvPr/>
        </p:nvSpPr>
        <p:spPr>
          <a:xfrm>
            <a:off x="590550" y="1129460"/>
            <a:ext cx="8553450" cy="1714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0" y="1123507"/>
            <a:ext cx="533400" cy="183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FFFFFF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sp>
        <p:nvSpPr>
          <p:cNvPr id="17" name="Google Shape;17;p1"/>
          <p:cNvSpPr txBox="1">
            <a:spLocks noGrp="1"/>
          </p:cNvSpPr>
          <p:nvPr>
            <p:ph type="title"/>
          </p:nvPr>
        </p:nvSpPr>
        <p:spPr>
          <a:xfrm>
            <a:off x="609600" y="118110"/>
            <a:ext cx="8153400" cy="1005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Quattrocento Sans"/>
              <a:buNone/>
              <a:defRPr sz="4200" b="0" i="0" u="none" strike="noStrike" cap="none">
                <a:solidFill>
                  <a:schemeClr val="dk2"/>
                </a:solidFill>
                <a:latin typeface="Quattrocento Sans"/>
                <a:ea typeface="Quattrocento Sans"/>
                <a:cs typeface="Quattrocento Sans"/>
                <a:sym typeface="Quattrocento Sa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5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0"/>
          <p:cNvSpPr txBox="1"/>
          <p:nvPr/>
        </p:nvSpPr>
        <p:spPr>
          <a:xfrm>
            <a:off x="318227" y="3246389"/>
            <a:ext cx="7903753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>
              <a:buSzPts val="3800"/>
            </a:pPr>
            <a:r>
              <a:rPr lang="ru-RU" sz="3600" b="1" dirty="0">
                <a:solidFill>
                  <a:schemeClr val="lt1"/>
                </a:solidFill>
                <a:latin typeface="Ubuntu Medium"/>
                <a:ea typeface="Ubuntu Medium"/>
                <a:cs typeface="Ubuntu Medium"/>
                <a:sym typeface="Ubuntu Medium"/>
              </a:rPr>
              <a:t>Поддержка и тестирование программных модулей</a:t>
            </a:r>
            <a:endParaRPr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" name="Google Shape;139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21724" y="0"/>
            <a:ext cx="5922276" cy="24323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273933" y="375564"/>
            <a:ext cx="846382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ru-RU" sz="24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31801" y="375564"/>
            <a:ext cx="65934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Источники и пути выявления требований</a:t>
            </a: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88" t="44258" r="16079" b="19581"/>
          <a:stretch/>
        </p:blipFill>
        <p:spPr bwMode="auto">
          <a:xfrm>
            <a:off x="1153045" y="1188364"/>
            <a:ext cx="6705600" cy="3289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72798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273933" y="375564"/>
            <a:ext cx="846382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ru-RU" sz="24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31801" y="375564"/>
            <a:ext cx="436048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Уровни и типы требований</a:t>
            </a: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9" t="37138" r="10059" b="15253"/>
          <a:stretch/>
        </p:blipFill>
        <p:spPr bwMode="auto">
          <a:xfrm>
            <a:off x="1602567" y="1188364"/>
            <a:ext cx="5806555" cy="3311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47561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273933" y="375564"/>
            <a:ext cx="846382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ru-RU" sz="24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31801" y="375564"/>
            <a:ext cx="318228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Бизнес-требования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73933" y="980158"/>
            <a:ext cx="85779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/>
              <a:t>• Нужен инструмент, в реальном времени отображающий наиболее выгодный курс покупки и продажи валюты.</a:t>
            </a:r>
          </a:p>
          <a:p>
            <a:r>
              <a:rPr lang="ru-RU" sz="1800" dirty="0"/>
              <a:t>• Необходимо в два-три раза повысить количество заявок, обрабатываемых одним оператором за смену.</a:t>
            </a:r>
          </a:p>
          <a:p>
            <a:r>
              <a:rPr lang="ru-RU" sz="1800" dirty="0"/>
              <a:t>• Нужно автоматизировать процесс выписки товарно-транспортных </a:t>
            </a:r>
          </a:p>
          <a:p>
            <a:r>
              <a:rPr lang="ru-RU" sz="1800" dirty="0"/>
              <a:t>накладных на основе договоров</a:t>
            </a:r>
          </a:p>
        </p:txBody>
      </p:sp>
    </p:spTree>
    <p:extLst>
      <p:ext uri="{BB962C8B-B14F-4D97-AF65-F5344CB8AC3E}">
        <p14:creationId xmlns:p14="http://schemas.microsoft.com/office/powerpoint/2010/main" val="30544775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273933" y="375564"/>
            <a:ext cx="846382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ru-RU" sz="24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31801" y="375564"/>
            <a:ext cx="49600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Пользовательские требования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73933" y="980158"/>
            <a:ext cx="85779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/>
              <a:t>• При первом входе пользователя в систему должно отображаться лицензионное соглашение.</a:t>
            </a:r>
          </a:p>
          <a:p>
            <a:r>
              <a:rPr lang="ru-RU" sz="1800" dirty="0"/>
              <a:t>• Администратор должен иметь возможность просматривать список всех </a:t>
            </a:r>
          </a:p>
          <a:p>
            <a:r>
              <a:rPr lang="ru-RU" sz="1800" dirty="0"/>
              <a:t>пользователей, работающих в данный момент в системе.</a:t>
            </a:r>
          </a:p>
          <a:p>
            <a:r>
              <a:rPr lang="ru-RU" sz="1800" dirty="0"/>
              <a:t>• При первом сохранении новой статьи система должна выдавать запрос </a:t>
            </a:r>
          </a:p>
          <a:p>
            <a:r>
              <a:rPr lang="ru-RU" sz="1800" dirty="0"/>
              <a:t>на сохранение в виде черновика или публикацию.</a:t>
            </a:r>
          </a:p>
        </p:txBody>
      </p:sp>
    </p:spTree>
    <p:extLst>
      <p:ext uri="{BB962C8B-B14F-4D97-AF65-F5344CB8AC3E}">
        <p14:creationId xmlns:p14="http://schemas.microsoft.com/office/powerpoint/2010/main" val="1276474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273933" y="375564"/>
            <a:ext cx="846382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ru-RU" sz="24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31801" y="375564"/>
            <a:ext cx="26693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Бизнес-правила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73933" y="980158"/>
            <a:ext cx="8577967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/>
              <a:t>• Никакой документ, просмотренный посетителями сайта хотя бы один </a:t>
            </a:r>
          </a:p>
          <a:p>
            <a:r>
              <a:rPr lang="ru-RU" sz="1800" dirty="0"/>
              <a:t>раз, не может быть отредактирован или удалён.</a:t>
            </a:r>
          </a:p>
          <a:p>
            <a:r>
              <a:rPr lang="ru-RU" sz="1800" dirty="0"/>
              <a:t>• Публикация статьи возможна только после утверждения главным редактором.</a:t>
            </a:r>
          </a:p>
          <a:p>
            <a:r>
              <a:rPr lang="ru-RU" sz="1800" dirty="0"/>
              <a:t>• Подключение к системе извне офиса запрещено в нерабочее время.</a:t>
            </a:r>
          </a:p>
        </p:txBody>
      </p:sp>
    </p:spTree>
    <p:extLst>
      <p:ext uri="{BB962C8B-B14F-4D97-AF65-F5344CB8AC3E}">
        <p14:creationId xmlns:p14="http://schemas.microsoft.com/office/powerpoint/2010/main" val="15699411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273933" y="375564"/>
            <a:ext cx="846382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ru-RU" sz="24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31801" y="375564"/>
            <a:ext cx="31534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Атрибуты качества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73933" y="980158"/>
            <a:ext cx="85779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/>
              <a:t>• Максимальное время готовности системы к выполнению новой команды </a:t>
            </a:r>
          </a:p>
          <a:p>
            <a:r>
              <a:rPr lang="ru-RU" sz="1800" dirty="0"/>
              <a:t>после отмены предыдущей не может превышать одну секунду.</a:t>
            </a:r>
          </a:p>
          <a:p>
            <a:r>
              <a:rPr lang="ru-RU" sz="1800" dirty="0"/>
              <a:t>• Внесённые в текст статьи изменения не должны быть утеряны при нарушении соединения между клиентом и сервером.</a:t>
            </a:r>
          </a:p>
          <a:p>
            <a:r>
              <a:rPr lang="ru-RU" sz="1800" dirty="0"/>
              <a:t>• Приложение должно поддерживать добавление произвольного количества </a:t>
            </a:r>
          </a:p>
          <a:p>
            <a:r>
              <a:rPr lang="ru-RU" sz="1800" dirty="0"/>
              <a:t>неиероглифических языков интерфейса.</a:t>
            </a:r>
          </a:p>
        </p:txBody>
      </p:sp>
    </p:spTree>
    <p:extLst>
      <p:ext uri="{BB962C8B-B14F-4D97-AF65-F5344CB8AC3E}">
        <p14:creationId xmlns:p14="http://schemas.microsoft.com/office/powerpoint/2010/main" val="20578145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273933" y="375564"/>
            <a:ext cx="846382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ru-RU" sz="24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31801" y="375564"/>
            <a:ext cx="477566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Функциональные требования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73933" y="980158"/>
            <a:ext cx="857796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/>
              <a:t>• В процессе инсталляции приложение должно проверять остаток свободного места на целевом носителе.</a:t>
            </a:r>
          </a:p>
          <a:p>
            <a:r>
              <a:rPr lang="ru-RU" sz="1800" dirty="0"/>
              <a:t>• Система должна автоматически выполнять резервное копирование данных ежедневно в указанный момент времени.</a:t>
            </a:r>
          </a:p>
          <a:p>
            <a:r>
              <a:rPr lang="ru-RU" sz="1800" dirty="0"/>
              <a:t>• Электронный адрес пользователя, вводимый при регистрации, должен </a:t>
            </a:r>
          </a:p>
          <a:p>
            <a:r>
              <a:rPr lang="ru-RU" sz="1800" dirty="0"/>
              <a:t>быть проверен на соответствие требованиям RFC822.</a:t>
            </a:r>
          </a:p>
        </p:txBody>
      </p:sp>
    </p:spTree>
    <p:extLst>
      <p:ext uri="{BB962C8B-B14F-4D97-AF65-F5344CB8AC3E}">
        <p14:creationId xmlns:p14="http://schemas.microsoft.com/office/powerpoint/2010/main" val="57543092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273933" y="375564"/>
            <a:ext cx="846382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ru-RU" sz="24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31801" y="375564"/>
            <a:ext cx="517641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Нефункциональные требования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73933" y="980158"/>
            <a:ext cx="85779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/>
              <a:t>• При одновременной непрерывной работе с системой 1000 пользователей, </a:t>
            </a:r>
          </a:p>
          <a:p>
            <a:r>
              <a:rPr lang="ru-RU" sz="1800" dirty="0"/>
              <a:t>минимальное время между возникновением сбоев должно быть более или </a:t>
            </a:r>
          </a:p>
          <a:p>
            <a:r>
              <a:rPr lang="ru-RU" sz="1800" dirty="0"/>
              <a:t>равно 100 часов.</a:t>
            </a:r>
          </a:p>
          <a:p>
            <a:r>
              <a:rPr lang="ru-RU" sz="1800" dirty="0"/>
              <a:t>• Ни при каких условиях общий объём используемой приложением памяти не </a:t>
            </a:r>
          </a:p>
          <a:p>
            <a:r>
              <a:rPr lang="ru-RU" sz="1800" dirty="0"/>
              <a:t>может превышать 2 ГБ.</a:t>
            </a:r>
          </a:p>
          <a:p>
            <a:r>
              <a:rPr lang="ru-RU" sz="1800" dirty="0"/>
              <a:t>• Размер шрифта для любой надписи на экране должен поддерживать </a:t>
            </a:r>
          </a:p>
          <a:p>
            <a:r>
              <a:rPr lang="ru-RU" sz="1800" dirty="0"/>
              <a:t>настройку в диапазоне от 5 до 15 пунктов.</a:t>
            </a:r>
          </a:p>
        </p:txBody>
      </p:sp>
    </p:spTree>
    <p:extLst>
      <p:ext uri="{BB962C8B-B14F-4D97-AF65-F5344CB8AC3E}">
        <p14:creationId xmlns:p14="http://schemas.microsoft.com/office/powerpoint/2010/main" val="22815301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273933" y="375564"/>
            <a:ext cx="846382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ru-RU" sz="24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31801" y="375564"/>
            <a:ext cx="219002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Ограничения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73933" y="980158"/>
            <a:ext cx="85779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/>
              <a:t>• Все элементы интерфейса должны отображаться без прокрутки при разрешениях экрана от 800x600 до 1920x1080.</a:t>
            </a:r>
          </a:p>
          <a:p>
            <a:r>
              <a:rPr lang="ru-RU" sz="1800" dirty="0"/>
              <a:t>• Не допускается использование </a:t>
            </a:r>
            <a:r>
              <a:rPr lang="ru-RU" sz="1800" dirty="0" err="1"/>
              <a:t>Flash</a:t>
            </a:r>
            <a:r>
              <a:rPr lang="ru-RU" sz="1800" dirty="0"/>
              <a:t> при реализации клиентской части </a:t>
            </a:r>
          </a:p>
          <a:p>
            <a:r>
              <a:rPr lang="ru-RU" sz="1800" dirty="0"/>
              <a:t>приложения.</a:t>
            </a:r>
          </a:p>
          <a:p>
            <a:r>
              <a:rPr lang="ru-RU" sz="1800" dirty="0"/>
              <a:t>• Приложение должно сохранять способность реализовывать функции с </a:t>
            </a:r>
          </a:p>
          <a:p>
            <a:r>
              <a:rPr lang="ru-RU" sz="1800" dirty="0"/>
              <a:t>уровнем важности «критический» при отсутствии у клиента поддержки </a:t>
            </a:r>
          </a:p>
          <a:p>
            <a:r>
              <a:rPr lang="ru-RU" sz="1800" dirty="0" err="1"/>
              <a:t>JavaScript</a:t>
            </a:r>
            <a:r>
              <a:rPr lang="ru-RU" sz="18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7341274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273933" y="375564"/>
            <a:ext cx="846382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ru-RU" sz="24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31801" y="375564"/>
            <a:ext cx="4434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Требования к интерфейсам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73933" y="980158"/>
            <a:ext cx="8577967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/>
              <a:t>• Обмен данными между клиентской и серверной частями приложения при </a:t>
            </a:r>
          </a:p>
          <a:p>
            <a:r>
              <a:rPr lang="ru-RU" sz="1800" dirty="0"/>
              <a:t>осуществлении фоновых AJAX-запросов должен быть реализован в формате JSON.</a:t>
            </a:r>
          </a:p>
          <a:p>
            <a:r>
              <a:rPr lang="ru-RU" sz="1800" dirty="0"/>
              <a:t>• Протоколирование событий должно вестись в журнале событий операционной системы.</a:t>
            </a:r>
          </a:p>
          <a:p>
            <a:r>
              <a:rPr lang="ru-RU" sz="1800" dirty="0"/>
              <a:t>• Соединение с почтовым сервером должно выполняться согласно RFC3207 </a:t>
            </a:r>
          </a:p>
          <a:p>
            <a:r>
              <a:rPr lang="ru-RU" sz="1800" dirty="0"/>
              <a:t>(«SMTP </a:t>
            </a:r>
            <a:r>
              <a:rPr lang="ru-RU" sz="1800" dirty="0" err="1"/>
              <a:t>over</a:t>
            </a:r>
            <a:r>
              <a:rPr lang="ru-RU" sz="1800" dirty="0"/>
              <a:t> TLS»). </a:t>
            </a:r>
          </a:p>
        </p:txBody>
      </p:sp>
    </p:spTree>
    <p:extLst>
      <p:ext uri="{BB962C8B-B14F-4D97-AF65-F5344CB8AC3E}">
        <p14:creationId xmlns:p14="http://schemas.microsoft.com/office/powerpoint/2010/main" val="181888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273776" y="986972"/>
            <a:ext cx="846382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/>
              <a:t>Практическое задание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73776" y="1536680"/>
            <a:ext cx="824442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Представьте вашу идеальную программу/сайт/игру. Сформулируйте основные требования к ней перед разработчиками, чтобы данный продукт соответствовал вашим запросам (постарайтесь оформить это в 5-10 пунктов).</a:t>
            </a:r>
          </a:p>
        </p:txBody>
      </p:sp>
    </p:spTree>
    <p:extLst>
      <p:ext uri="{BB962C8B-B14F-4D97-AF65-F5344CB8AC3E}">
        <p14:creationId xmlns:p14="http://schemas.microsoft.com/office/powerpoint/2010/main" val="1166219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273933" y="375564"/>
            <a:ext cx="846382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ru-RU" sz="24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31801" y="375564"/>
            <a:ext cx="35782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Требования к данным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73933" y="980158"/>
            <a:ext cx="857796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/>
              <a:t>• Все данные системы, за исключением пользовательских документов,</a:t>
            </a:r>
          </a:p>
          <a:p>
            <a:r>
              <a:rPr lang="ru-RU" sz="1800" dirty="0"/>
              <a:t>должны храниться в БД под управлением СУБД </a:t>
            </a:r>
            <a:r>
              <a:rPr lang="ru-RU" sz="1800" dirty="0" err="1"/>
              <a:t>MySQL</a:t>
            </a:r>
            <a:r>
              <a:rPr lang="ru-RU" sz="1800" dirty="0"/>
              <a:t>, пользовательские </a:t>
            </a:r>
          </a:p>
          <a:p>
            <a:r>
              <a:rPr lang="ru-RU" sz="1800" dirty="0"/>
              <a:t>документы должны храниться в БД под управлением СУБД </a:t>
            </a:r>
            <a:r>
              <a:rPr lang="ru-RU" sz="1800" dirty="0" err="1"/>
              <a:t>MongoDB</a:t>
            </a:r>
            <a:r>
              <a:rPr lang="ru-RU" sz="1800" dirty="0"/>
              <a:t>.</a:t>
            </a:r>
          </a:p>
          <a:p>
            <a:r>
              <a:rPr lang="ru-RU" sz="1800" dirty="0"/>
              <a:t>• Информация о кассовых транзакциях за текущий месяц должна храниться </a:t>
            </a:r>
          </a:p>
          <a:p>
            <a:r>
              <a:rPr lang="ru-RU" sz="1800" dirty="0"/>
              <a:t>в операционной таблице, а по завершении месяца переноситься в </a:t>
            </a:r>
            <a:r>
              <a:rPr lang="ru-RU" sz="1800" dirty="0" err="1"/>
              <a:t>архивную</a:t>
            </a:r>
            <a:r>
              <a:rPr lang="ru-RU" sz="1800" dirty="0"/>
              <a:t>.</a:t>
            </a:r>
          </a:p>
          <a:p>
            <a:r>
              <a:rPr lang="ru-RU" sz="1800" dirty="0"/>
              <a:t>• Для ускорения операций поиска по тексту статей и обзоров должны быть </a:t>
            </a:r>
          </a:p>
          <a:p>
            <a:r>
              <a:rPr lang="ru-RU" sz="1800" dirty="0"/>
              <a:t>предусмотрены полнотекстовые индексы на соответствующих полях </a:t>
            </a:r>
          </a:p>
          <a:p>
            <a:r>
              <a:rPr lang="ru-RU" sz="1800" dirty="0"/>
              <a:t>таблиц.</a:t>
            </a:r>
          </a:p>
        </p:txBody>
      </p:sp>
    </p:spTree>
    <p:extLst>
      <p:ext uri="{BB962C8B-B14F-4D97-AF65-F5344CB8AC3E}">
        <p14:creationId xmlns:p14="http://schemas.microsoft.com/office/powerpoint/2010/main" val="12246740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273933" y="375564"/>
            <a:ext cx="846382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ru-RU" sz="24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31801" y="375564"/>
            <a:ext cx="43829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Спецификация требований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73933" y="980158"/>
            <a:ext cx="8577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/>
              <a:t>Объединяет в себе описание всех требований уровня продукта и может представлять собой весьма объёмный документ (сотни и тысячи страниц).</a:t>
            </a:r>
          </a:p>
        </p:txBody>
      </p:sp>
    </p:spTree>
    <p:extLst>
      <p:ext uri="{BB962C8B-B14F-4D97-AF65-F5344CB8AC3E}">
        <p14:creationId xmlns:p14="http://schemas.microsoft.com/office/powerpoint/2010/main" val="27917527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273933" y="375564"/>
            <a:ext cx="846382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ru-RU" sz="24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31801" y="375564"/>
            <a:ext cx="580319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Свойства качественных требований</a:t>
            </a: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0" t="25409" r="10792" b="32566"/>
          <a:stretch/>
        </p:blipFill>
        <p:spPr bwMode="auto">
          <a:xfrm>
            <a:off x="954347" y="1188364"/>
            <a:ext cx="7102995" cy="36053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111590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273933" y="375564"/>
            <a:ext cx="846382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ru-RU" sz="24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31801" y="375564"/>
            <a:ext cx="5540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Техники тестирования требований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73933" y="980158"/>
            <a:ext cx="85779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1800" u="sng" dirty="0"/>
              <a:t>Взаимный просмотр (</a:t>
            </a:r>
            <a:r>
              <a:rPr lang="en-US" sz="1800" u="sng" dirty="0"/>
              <a:t>peer review)</a:t>
            </a:r>
            <a:endParaRPr lang="ru-RU" sz="1800" u="sng" dirty="0"/>
          </a:p>
        </p:txBody>
      </p:sp>
      <p:sp>
        <p:nvSpPr>
          <p:cNvPr id="6" name="Прямоугольник 5"/>
          <p:cNvSpPr/>
          <p:nvPr/>
        </p:nvSpPr>
        <p:spPr>
          <a:xfrm>
            <a:off x="431801" y="1876024"/>
            <a:ext cx="3599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/>
              <a:t>Беглый просмотр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2563190" y="3316958"/>
            <a:ext cx="3599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/>
              <a:t>Технический просмотр</a:t>
            </a:r>
          </a:p>
        </p:txBody>
      </p:sp>
      <p:sp>
        <p:nvSpPr>
          <p:cNvPr id="8" name="Прямоугольник 7"/>
          <p:cNvSpPr/>
          <p:nvPr/>
        </p:nvSpPr>
        <p:spPr>
          <a:xfrm>
            <a:off x="4918794" y="1876024"/>
            <a:ext cx="35994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/>
              <a:t>Формальная инспекция</a:t>
            </a:r>
          </a:p>
        </p:txBody>
      </p:sp>
      <p:cxnSp>
        <p:nvCxnSpPr>
          <p:cNvPr id="12" name="Прямая со стрелкой 11"/>
          <p:cNvCxnSpPr>
            <a:stCxn id="3" idx="2"/>
            <a:endCxn id="6" idx="0"/>
          </p:cNvCxnSpPr>
          <p:nvPr/>
        </p:nvCxnSpPr>
        <p:spPr>
          <a:xfrm flipH="1">
            <a:off x="2231506" y="1349490"/>
            <a:ext cx="2331411" cy="5265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Прямая со стрелкой 13"/>
          <p:cNvCxnSpPr>
            <a:stCxn id="3" idx="2"/>
            <a:endCxn id="8" idx="0"/>
          </p:cNvCxnSpPr>
          <p:nvPr/>
        </p:nvCxnSpPr>
        <p:spPr>
          <a:xfrm>
            <a:off x="4562917" y="1349490"/>
            <a:ext cx="2155582" cy="5265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>
            <a:stCxn id="3" idx="2"/>
            <a:endCxn id="7" idx="0"/>
          </p:cNvCxnSpPr>
          <p:nvPr/>
        </p:nvCxnSpPr>
        <p:spPr>
          <a:xfrm flipH="1">
            <a:off x="4362895" y="1349490"/>
            <a:ext cx="200022" cy="19674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0046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273933" y="352024"/>
            <a:ext cx="846382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ru-RU" sz="24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31801" y="375564"/>
            <a:ext cx="5540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Техники тестирования требований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31801" y="1312962"/>
            <a:ext cx="3940502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/>
              <a:t>Вопросы</a:t>
            </a:r>
          </a:p>
          <a:p>
            <a:endParaRPr lang="ru-RU" sz="1800" dirty="0"/>
          </a:p>
          <a:p>
            <a:r>
              <a:rPr lang="ru-RU" sz="1800" dirty="0"/>
              <a:t>Тест-кейсы и чек-листы</a:t>
            </a:r>
          </a:p>
          <a:p>
            <a:endParaRPr lang="ru-RU" sz="1800" dirty="0"/>
          </a:p>
          <a:p>
            <a:r>
              <a:rPr lang="ru-RU" sz="1800" dirty="0"/>
              <a:t>Исследование поведения системы</a:t>
            </a:r>
          </a:p>
          <a:p>
            <a:endParaRPr lang="ru-RU" sz="1800" dirty="0"/>
          </a:p>
          <a:p>
            <a:r>
              <a:rPr lang="ru-RU" sz="1800" dirty="0" err="1"/>
              <a:t>Прототипирование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2788461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273933" y="352024"/>
            <a:ext cx="846382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ru-RU" sz="2400" b="1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85" t="14543" r="16487"/>
          <a:stretch/>
        </p:blipFill>
        <p:spPr bwMode="auto">
          <a:xfrm>
            <a:off x="2159000" y="156681"/>
            <a:ext cx="4648200" cy="49118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879787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273933" y="352024"/>
            <a:ext cx="846382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ru-RU" sz="24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31801" y="375564"/>
            <a:ext cx="554029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Техники тестирования требований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31801" y="1312962"/>
            <a:ext cx="1055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1800" dirty="0"/>
              <a:t>Рисунки</a:t>
            </a:r>
            <a:endParaRPr lang="ru-RU" dirty="0"/>
          </a:p>
        </p:txBody>
      </p:sp>
      <p:pic>
        <p:nvPicPr>
          <p:cNvPr id="2050" name="Picture 2" descr="На этом шаге рассмотрим моделирование логической схемы базы данных в UML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987" y="1903308"/>
            <a:ext cx="3421217" cy="2653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ow to Use Mind Map for Programming | EdrawMind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4526" y="1497628"/>
            <a:ext cx="4333678" cy="313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97679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273933" y="352024"/>
            <a:ext cx="846382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ru-RU" sz="24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31801" y="375564"/>
            <a:ext cx="40719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Самостоятельная работа</a:t>
            </a:r>
          </a:p>
        </p:txBody>
      </p:sp>
      <p:sp>
        <p:nvSpPr>
          <p:cNvPr id="9" name="Прямоугольник 8"/>
          <p:cNvSpPr/>
          <p:nvPr/>
        </p:nvSpPr>
        <p:spPr>
          <a:xfrm>
            <a:off x="431802" y="1312962"/>
            <a:ext cx="53275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/>
              <a:t>Из изученных на занятии требованиям к ПО, какие на ваш взгляд носят ключевую роль? Ответ обоснуйте!</a:t>
            </a:r>
          </a:p>
        </p:txBody>
      </p:sp>
    </p:spTree>
    <p:extLst>
      <p:ext uri="{BB962C8B-B14F-4D97-AF65-F5344CB8AC3E}">
        <p14:creationId xmlns:p14="http://schemas.microsoft.com/office/powerpoint/2010/main" val="71044419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/>
          <p:nvPr/>
        </p:nvSpPr>
        <p:spPr>
          <a:xfrm>
            <a:off x="180250" y="876375"/>
            <a:ext cx="8793300" cy="41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 dirty="0">
              <a:solidFill>
                <a:srgbClr val="9400D4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</a:pPr>
            <a:r>
              <a:rPr lang="ru-RU" dirty="0">
                <a:solidFill>
                  <a:srgbClr val="EDEDEF"/>
                </a:solidFill>
                <a:latin typeface="Ubuntu"/>
                <a:ea typeface="Ubuntu"/>
                <a:cs typeface="Ubuntu"/>
                <a:sym typeface="Ubuntu"/>
              </a:rPr>
              <a:t>На основе описанных раннее требований, выберите любое готовое ПО (например, калькулятор или ту программу, которую вы сами создавали ранее) и сформируйте для него рассмотренные выше требования: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</a:pPr>
            <a:r>
              <a:rPr lang="ru-RU" sz="1400" b="1" i="0" u="none" strike="noStrike" cap="none" dirty="0">
                <a:solidFill>
                  <a:srgbClr val="EDEDEF"/>
                </a:solidFill>
                <a:latin typeface="Ubuntu"/>
                <a:ea typeface="Ubuntu"/>
                <a:cs typeface="Ubuntu"/>
                <a:sym typeface="Ubuntu"/>
              </a:rPr>
              <a:t>1) Бизнес-требования;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</a:pPr>
            <a:r>
              <a:rPr lang="ru-RU" sz="1400" b="1" i="0" u="none" strike="noStrike" cap="none" dirty="0">
                <a:solidFill>
                  <a:srgbClr val="EDEDEF"/>
                </a:solidFill>
                <a:latin typeface="Ubuntu"/>
                <a:ea typeface="Ubuntu"/>
                <a:cs typeface="Ubuntu"/>
                <a:sym typeface="Ubuntu"/>
              </a:rPr>
              <a:t>2) бизнес-правила;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</a:pPr>
            <a:r>
              <a:rPr lang="ru-RU" b="1" dirty="0">
                <a:solidFill>
                  <a:srgbClr val="EDEDEF"/>
                </a:solidFill>
                <a:latin typeface="Ubuntu"/>
                <a:ea typeface="Ubuntu"/>
                <a:cs typeface="Ubuntu"/>
                <a:sym typeface="Ubuntu"/>
              </a:rPr>
              <a:t>3) Пользовательские требования;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</a:pPr>
            <a:r>
              <a:rPr lang="ru-RU" b="1" dirty="0">
                <a:solidFill>
                  <a:srgbClr val="EDEDEF"/>
                </a:solidFill>
                <a:latin typeface="Ubuntu"/>
                <a:ea typeface="Ubuntu"/>
                <a:cs typeface="Ubuntu"/>
                <a:sym typeface="Ubuntu"/>
              </a:rPr>
              <a:t>4) Атрибуты качества;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</a:pPr>
            <a:r>
              <a:rPr lang="ru-RU" b="1" dirty="0">
                <a:solidFill>
                  <a:srgbClr val="EDEDEF"/>
                </a:solidFill>
                <a:latin typeface="Ubuntu"/>
                <a:ea typeface="Ubuntu"/>
                <a:cs typeface="Ubuntu"/>
                <a:sym typeface="Ubuntu"/>
              </a:rPr>
              <a:t>5) Функциональные требования;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</a:pPr>
            <a:r>
              <a:rPr lang="ru-RU" sz="1400" b="1" i="0" u="none" strike="noStrike" cap="none" dirty="0">
                <a:solidFill>
                  <a:srgbClr val="EDEDEF"/>
                </a:solidFill>
                <a:latin typeface="Ubuntu"/>
                <a:ea typeface="Ubuntu"/>
                <a:cs typeface="Ubuntu"/>
                <a:sym typeface="Ubuntu"/>
              </a:rPr>
              <a:t>6) Нефункциональные требования;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</a:pPr>
            <a:r>
              <a:rPr lang="ru-RU" b="1" dirty="0">
                <a:solidFill>
                  <a:srgbClr val="EDEDEF"/>
                </a:solidFill>
                <a:latin typeface="Ubuntu"/>
                <a:ea typeface="Ubuntu"/>
                <a:cs typeface="Ubuntu"/>
                <a:sym typeface="Ubuntu"/>
              </a:rPr>
              <a:t>7) Требования к интерфейсам;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</a:pPr>
            <a:r>
              <a:rPr lang="ru-RU" b="1" dirty="0">
                <a:solidFill>
                  <a:srgbClr val="EDEDEF"/>
                </a:solidFill>
                <a:latin typeface="Ubuntu"/>
                <a:ea typeface="Ubuntu"/>
                <a:cs typeface="Ubuntu"/>
                <a:sym typeface="Ubuntu"/>
              </a:rPr>
              <a:t>8) Требования к данным;</a:t>
            </a:r>
          </a:p>
          <a:p>
            <a:pPr marR="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</a:pPr>
            <a:r>
              <a:rPr lang="ru-RU" sz="1400" b="1" i="0" u="none" strike="noStrike" cap="none" dirty="0">
                <a:solidFill>
                  <a:srgbClr val="EDEDEF"/>
                </a:solidFill>
                <a:latin typeface="Ubuntu"/>
                <a:ea typeface="Ubuntu"/>
                <a:cs typeface="Ubuntu"/>
                <a:sym typeface="Ubuntu"/>
              </a:rPr>
              <a:t>9) Ограничения.</a:t>
            </a:r>
            <a:endParaRPr sz="1400" b="1" i="0" u="none" strike="noStrike" cap="none" dirty="0">
              <a:solidFill>
                <a:srgbClr val="EDEDEF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dirty="0">
                <a:solidFill>
                  <a:srgbClr val="EDEDEF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dirty="0">
              <a:solidFill>
                <a:srgbClr val="EDEDEF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161" name="Google Shape;161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145939" y="4296093"/>
            <a:ext cx="760186" cy="760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811321" y="612981"/>
            <a:ext cx="723901" cy="714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668525" y="3970793"/>
            <a:ext cx="805543" cy="796472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3"/>
          <p:cNvSpPr txBox="1"/>
          <p:nvPr/>
        </p:nvSpPr>
        <p:spPr>
          <a:xfrm>
            <a:off x="180252" y="202938"/>
            <a:ext cx="8195392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ru-RU" sz="4400" b="1" i="0" u="none" strike="noStrike" cap="none" dirty="0">
                <a:solidFill>
                  <a:srgbClr val="9400D4"/>
                </a:solidFill>
                <a:latin typeface="Ubuntu Medium"/>
                <a:ea typeface="Ubuntu Medium"/>
                <a:cs typeface="Ubuntu Medium"/>
                <a:sym typeface="Ubuntu Medium"/>
              </a:rPr>
              <a:t>Домашнее задание</a:t>
            </a:r>
            <a:endParaRPr sz="4400" b="0" i="0" u="none" strike="noStrike" cap="none" dirty="0">
              <a:solidFill>
                <a:srgbClr val="9400D4"/>
              </a:solidFill>
              <a:latin typeface="Ubuntu Medium"/>
              <a:ea typeface="Ubuntu Medium"/>
              <a:cs typeface="Ubuntu Medium"/>
              <a:sym typeface="Ubuntu Medium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273776" y="986972"/>
            <a:ext cx="846382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/>
              <a:t>Важность требований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73776" y="1536680"/>
            <a:ext cx="8244428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/>
              <a:t>• Позволяют понять, что и с соблюдением каких условий система должна делать. </a:t>
            </a:r>
          </a:p>
          <a:p>
            <a:r>
              <a:rPr lang="ru-RU" sz="2000" dirty="0"/>
              <a:t>• Предоставляют возможность оценить масштаб изменений и управлять изменениями. </a:t>
            </a:r>
          </a:p>
          <a:p>
            <a:r>
              <a:rPr lang="ru-RU" sz="2000" dirty="0"/>
              <a:t>• Являются основой для формирования плана проекта (в том числе плана тестирования). </a:t>
            </a:r>
          </a:p>
          <a:p>
            <a:r>
              <a:rPr lang="ru-RU" sz="2000" dirty="0"/>
              <a:t>• Помогают предотвращать или разрешать конфликтные ситуации. </a:t>
            </a:r>
          </a:p>
          <a:p>
            <a:r>
              <a:rPr lang="ru-RU" sz="2000" dirty="0"/>
              <a:t>• Упрощают расстановку приоритетов в наборе задач. </a:t>
            </a:r>
          </a:p>
          <a:p>
            <a:r>
              <a:rPr lang="ru-RU" sz="2000" dirty="0"/>
              <a:t>• Позволяют объективно оценить степень прогресса в разработке проекта</a:t>
            </a:r>
          </a:p>
        </p:txBody>
      </p:sp>
    </p:spTree>
    <p:extLst>
      <p:ext uri="{BB962C8B-B14F-4D97-AF65-F5344CB8AC3E}">
        <p14:creationId xmlns:p14="http://schemas.microsoft.com/office/powerpoint/2010/main" val="12654050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273776" y="986972"/>
            <a:ext cx="846382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/>
              <a:t>Важность требований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07" t="32710" r="12032" b="20538"/>
          <a:stretch/>
        </p:blipFill>
        <p:spPr bwMode="auto">
          <a:xfrm>
            <a:off x="1680225" y="1468537"/>
            <a:ext cx="5650926" cy="32513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50470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273776" y="986972"/>
            <a:ext cx="846382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/>
              <a:t>Важность требований</a:t>
            </a:r>
          </a:p>
        </p:txBody>
      </p:sp>
      <p:sp>
        <p:nvSpPr>
          <p:cNvPr id="2" name="Прямоугольник 1"/>
          <p:cNvSpPr/>
          <p:nvPr/>
        </p:nvSpPr>
        <p:spPr>
          <a:xfrm>
            <a:off x="389965" y="1519519"/>
            <a:ext cx="812823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/>
              <a:t>Представьте, что ваш с друзьями бюджет ограничен, и в списке требований появляются приоритеты (что-то купить надо обязательно, что-то, если останутся деньги, и т.п.). Как это повлияет на риски, связанные с ошибками в списке?</a:t>
            </a:r>
          </a:p>
        </p:txBody>
      </p:sp>
    </p:spTree>
    <p:extLst>
      <p:ext uri="{BB962C8B-B14F-4D97-AF65-F5344CB8AC3E}">
        <p14:creationId xmlns:p14="http://schemas.microsoft.com/office/powerpoint/2010/main" val="4317839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273776" y="857432"/>
            <a:ext cx="846382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/>
              <a:t>Важность требований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" t="23037" r="12033" b="15184"/>
          <a:stretch/>
        </p:blipFill>
        <p:spPr bwMode="auto">
          <a:xfrm>
            <a:off x="2387602" y="1601865"/>
            <a:ext cx="4236172" cy="32094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16461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273933" y="375564"/>
            <a:ext cx="846382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ru-RU" sz="2400" b="1" dirty="0"/>
              <a:t>Виды документации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73933" y="1023700"/>
            <a:ext cx="8463824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err="1"/>
              <a:t>Продуктная</a:t>
            </a:r>
            <a:r>
              <a:rPr lang="ru-RU" sz="2000" dirty="0"/>
              <a:t> документация (</a:t>
            </a:r>
            <a:r>
              <a:rPr lang="en-US" sz="2000" dirty="0"/>
              <a:t>product documentation, development documentation) </a:t>
            </a:r>
            <a:r>
              <a:rPr lang="ru-RU" sz="2000" dirty="0"/>
              <a:t>используется проектной командой во время разработки и поддержки продукта. Она включает: </a:t>
            </a:r>
          </a:p>
          <a:p>
            <a:pPr marL="342900" indent="-342900">
              <a:buFontTx/>
              <a:buChar char="-"/>
            </a:pPr>
            <a:r>
              <a:rPr lang="ru-RU" sz="2000" dirty="0"/>
              <a:t>План проекта (</a:t>
            </a:r>
            <a:r>
              <a:rPr lang="en-US" sz="2000" dirty="0"/>
              <a:t>project management plan54) </a:t>
            </a:r>
            <a:r>
              <a:rPr lang="ru-RU" sz="2000" dirty="0"/>
              <a:t>и в том числе тестовый план (</a:t>
            </a:r>
            <a:r>
              <a:rPr lang="en-US" sz="2000" dirty="0"/>
              <a:t>test plan). </a:t>
            </a:r>
            <a:endParaRPr lang="ru-RU" sz="2000" dirty="0"/>
          </a:p>
          <a:p>
            <a:pPr marL="342900" indent="-342900">
              <a:buFontTx/>
              <a:buChar char="-"/>
            </a:pPr>
            <a:r>
              <a:rPr lang="ru-RU" sz="2000" dirty="0"/>
              <a:t>Требования к программному продукту (</a:t>
            </a:r>
            <a:r>
              <a:rPr lang="en-US" sz="2000" dirty="0"/>
              <a:t>product requirements document, PRD) </a:t>
            </a:r>
            <a:r>
              <a:rPr lang="ru-RU" sz="2000" dirty="0"/>
              <a:t>и функциональные спецификации (</a:t>
            </a:r>
            <a:r>
              <a:rPr lang="en-US" sz="2000" dirty="0"/>
              <a:t>functional specifications57 </a:t>
            </a:r>
            <a:r>
              <a:rPr lang="en-US" sz="2000" dirty="0" err="1"/>
              <a:t>document</a:t>
            </a:r>
            <a:r>
              <a:rPr lang="en-US" sz="2000" dirty="0"/>
              <a:t>, FSD; software requirements specification, SRS). </a:t>
            </a:r>
            <a:endParaRPr lang="ru-RU" sz="2000" dirty="0"/>
          </a:p>
          <a:p>
            <a:pPr marL="342900" indent="-342900">
              <a:buFontTx/>
              <a:buChar char="-"/>
            </a:pPr>
            <a:r>
              <a:rPr lang="ru-RU" sz="2000" dirty="0"/>
              <a:t>Архитектуру и дизайн (</a:t>
            </a:r>
            <a:r>
              <a:rPr lang="en-US" sz="2000" dirty="0"/>
              <a:t>architecture and design60). </a:t>
            </a:r>
            <a:endParaRPr lang="ru-RU" sz="2000" dirty="0"/>
          </a:p>
          <a:p>
            <a:pPr marL="342900" indent="-342900">
              <a:buFontTx/>
              <a:buChar char="-"/>
            </a:pPr>
            <a:r>
              <a:rPr lang="ru-RU" sz="2000" dirty="0"/>
              <a:t>Тест-кейсы и наборы тест-кейсов (</a:t>
            </a:r>
            <a:r>
              <a:rPr lang="en-US" sz="2000" dirty="0"/>
              <a:t>test cases, test suites). </a:t>
            </a:r>
            <a:endParaRPr lang="ru-RU" sz="2000" dirty="0"/>
          </a:p>
          <a:p>
            <a:pPr marL="342900" indent="-342900">
              <a:buFontTx/>
              <a:buChar char="-"/>
            </a:pPr>
            <a:r>
              <a:rPr lang="ru-RU" sz="2000" dirty="0"/>
              <a:t>Технические спецификации (</a:t>
            </a:r>
            <a:r>
              <a:rPr lang="en-US" sz="2000" dirty="0"/>
              <a:t>technical specifications), </a:t>
            </a:r>
            <a:r>
              <a:rPr lang="ru-RU" sz="2000" dirty="0"/>
              <a:t>такие как схемы баз данных, описания алгоритмов, интерфейсов и т.д.</a:t>
            </a:r>
          </a:p>
        </p:txBody>
      </p:sp>
    </p:spTree>
    <p:extLst>
      <p:ext uri="{BB962C8B-B14F-4D97-AF65-F5344CB8AC3E}">
        <p14:creationId xmlns:p14="http://schemas.microsoft.com/office/powerpoint/2010/main" val="11233588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273933" y="375564"/>
            <a:ext cx="846382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ru-RU" sz="2400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431801" y="375564"/>
            <a:ext cx="33233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400" b="1" dirty="0"/>
              <a:t>Виды документации</a:t>
            </a:r>
          </a:p>
        </p:txBody>
      </p:sp>
      <p:sp>
        <p:nvSpPr>
          <p:cNvPr id="3" name="Прямоугольник 2"/>
          <p:cNvSpPr/>
          <p:nvPr/>
        </p:nvSpPr>
        <p:spPr>
          <a:xfrm>
            <a:off x="273933" y="980158"/>
            <a:ext cx="8577967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800" dirty="0"/>
              <a:t>Проектная документация (</a:t>
            </a:r>
            <a:r>
              <a:rPr lang="ru-RU" sz="1800" dirty="0" err="1"/>
              <a:t>project</a:t>
            </a:r>
            <a:r>
              <a:rPr lang="ru-RU" sz="1800" dirty="0"/>
              <a:t> </a:t>
            </a:r>
            <a:r>
              <a:rPr lang="ru-RU" sz="1800" dirty="0" err="1"/>
              <a:t>documentation</a:t>
            </a:r>
            <a:r>
              <a:rPr lang="ru-RU" sz="1800" dirty="0"/>
              <a:t>) включает в себя как </a:t>
            </a:r>
            <a:r>
              <a:rPr lang="ru-RU" sz="1800" dirty="0" err="1"/>
              <a:t>продуктную</a:t>
            </a:r>
            <a:r>
              <a:rPr lang="ru-RU" sz="1800" dirty="0"/>
              <a:t> документацию, так и некоторые дополнительные виды документации и используется не только на стадии разработки, но и на более ранних и поздних стадиях (например, на стадии внедрения и эксплуатации). Она включает:</a:t>
            </a:r>
          </a:p>
          <a:p>
            <a:pPr marL="342900" indent="-342900">
              <a:buFontTx/>
              <a:buChar char="-"/>
            </a:pPr>
            <a:r>
              <a:rPr lang="ru-RU" sz="1800" dirty="0"/>
              <a:t>Пользовательскую и сопроводительную документацию (</a:t>
            </a:r>
            <a:r>
              <a:rPr lang="ru-RU" sz="1800" dirty="0" err="1"/>
              <a:t>user</a:t>
            </a:r>
            <a:r>
              <a:rPr lang="ru-RU" sz="1800" dirty="0"/>
              <a:t> </a:t>
            </a:r>
            <a:r>
              <a:rPr lang="ru-RU" sz="1800" dirty="0" err="1"/>
              <a:t>and</a:t>
            </a:r>
            <a:r>
              <a:rPr lang="ru-RU" sz="1800" dirty="0"/>
              <a:t> </a:t>
            </a:r>
            <a:r>
              <a:rPr lang="ru-RU" sz="1800" dirty="0" err="1"/>
              <a:t>accompanying</a:t>
            </a:r>
            <a:r>
              <a:rPr lang="ru-RU" sz="1800" dirty="0"/>
              <a:t> </a:t>
            </a:r>
            <a:r>
              <a:rPr lang="ru-RU" sz="1800" dirty="0" err="1"/>
              <a:t>documentation</a:t>
            </a:r>
            <a:r>
              <a:rPr lang="ru-RU" sz="1800" dirty="0"/>
              <a:t>), такую как встроенная помощь, руководство по установке и использованию, лицензионные соглашения и т.д.</a:t>
            </a:r>
          </a:p>
          <a:p>
            <a:pPr marL="342900" indent="-342900">
              <a:buFontTx/>
              <a:buChar char="-"/>
            </a:pPr>
            <a:r>
              <a:rPr lang="ru-RU" sz="1800" dirty="0"/>
              <a:t>Маркетинговую документацию (</a:t>
            </a:r>
            <a:r>
              <a:rPr lang="ru-RU" sz="1800" dirty="0" err="1"/>
              <a:t>market</a:t>
            </a:r>
            <a:r>
              <a:rPr lang="ru-RU" sz="1800" dirty="0"/>
              <a:t> </a:t>
            </a:r>
            <a:r>
              <a:rPr lang="ru-RU" sz="1800" dirty="0" err="1"/>
              <a:t>requirements</a:t>
            </a:r>
            <a:r>
              <a:rPr lang="ru-RU" sz="1800" dirty="0"/>
              <a:t> </a:t>
            </a:r>
            <a:r>
              <a:rPr lang="ru-RU" sz="1800" dirty="0" err="1"/>
              <a:t>document</a:t>
            </a:r>
            <a:r>
              <a:rPr lang="ru-RU" sz="1800" dirty="0"/>
              <a:t>, MRD66), которую представители разработчика или заказчика используют как на начальных этапах (для уточнения сути и концепции проекта), так и на финальных этапах развития проекта (для продвижения продукта на рынке).</a:t>
            </a:r>
          </a:p>
        </p:txBody>
      </p:sp>
    </p:spTree>
    <p:extLst>
      <p:ext uri="{BB962C8B-B14F-4D97-AF65-F5344CB8AC3E}">
        <p14:creationId xmlns:p14="http://schemas.microsoft.com/office/powerpoint/2010/main" val="1296332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1"/>
          <p:cNvSpPr/>
          <p:nvPr/>
        </p:nvSpPr>
        <p:spPr>
          <a:xfrm>
            <a:off x="273933" y="375564"/>
            <a:ext cx="8463824" cy="8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endParaRPr lang="ru-RU" sz="24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52" t="51099" r="36674" b="17068"/>
          <a:stretch/>
        </p:blipFill>
        <p:spPr bwMode="auto">
          <a:xfrm>
            <a:off x="2639738" y="980158"/>
            <a:ext cx="3732213" cy="34071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26435557"/>
      </p:ext>
    </p:extLst>
  </p:cSld>
  <p:clrMapOvr>
    <a:masterClrMapping/>
  </p:clrMapOvr>
</p:sld>
</file>

<file path=ppt/theme/theme1.xml><?xml version="1.0" encoding="utf-8"?>
<a:theme xmlns:a="http://schemas.openxmlformats.org/drawingml/2006/main" name="Широкоэкранная презентация">
  <a:themeElements>
    <a:clrScheme name="Concourse">
      <a:dk1>
        <a:srgbClr val="000000"/>
      </a:dk1>
      <a:lt1>
        <a:srgbClr val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1221</TotalTime>
  <Words>5337</Words>
  <Application>Microsoft Office PowerPoint</Application>
  <PresentationFormat>Экран (16:9)</PresentationFormat>
  <Paragraphs>476</Paragraphs>
  <Slides>28</Slides>
  <Notes>28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28</vt:i4>
      </vt:variant>
    </vt:vector>
  </HeadingPairs>
  <TitlesOfParts>
    <vt:vector size="36" baseType="lpstr">
      <vt:lpstr>Noto Sans Symbols</vt:lpstr>
      <vt:lpstr>Trebuchet MS</vt:lpstr>
      <vt:lpstr>Arial</vt:lpstr>
      <vt:lpstr>Calibri</vt:lpstr>
      <vt:lpstr>Quattrocento Sans</vt:lpstr>
      <vt:lpstr>Ubuntu Medium</vt:lpstr>
      <vt:lpstr>Ubuntu</vt:lpstr>
      <vt:lpstr>Широкоэкранная презентация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Atrial</dc:creator>
  <cp:lastModifiedBy>Alex</cp:lastModifiedBy>
  <cp:revision>66</cp:revision>
  <dcterms:modified xsi:type="dcterms:W3CDTF">2024-09-01T05:05:02Z</dcterms:modified>
</cp:coreProperties>
</file>